
<file path=[Content_Types].xml><?xml version="1.0" encoding="utf-8"?>
<Types xmlns="http://schemas.openxmlformats.org/package/2006/content-types">
  <Default Extension="emf" ContentType="image/x-emf"/>
  <Default Extension="jpg" ContentType="image/jpeg"/>
  <Default Extension="mov" ContentType="video/quicktime"/>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8" r:id="rId3"/>
    <p:sldId id="257" r:id="rId4"/>
    <p:sldId id="266" r:id="rId5"/>
    <p:sldId id="261" r:id="rId6"/>
    <p:sldId id="265" r:id="rId7"/>
    <p:sldId id="259" r:id="rId8"/>
    <p:sldId id="269" r:id="rId9"/>
    <p:sldId id="263" r:id="rId10"/>
    <p:sldId id="272" r:id="rId11"/>
    <p:sldId id="268" r:id="rId12"/>
    <p:sldId id="273" r:id="rId13"/>
    <p:sldId id="271" r:id="rId14"/>
    <p:sldId id="270" r:id="rId15"/>
    <p:sldId id="267" r:id="rId16"/>
    <p:sldId id="26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322E"/>
    <a:srgbClr val="7520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DF4524-D7D9-4887-B09B-C051DB98FF0D}" v="57" dt="2020-07-20T16:33:54.9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21"/>
    <p:restoredTop sz="76263" autoAdjust="0"/>
  </p:normalViewPr>
  <p:slideViewPr>
    <p:cSldViewPr snapToGrid="0" snapToObjects="1">
      <p:cViewPr varScale="1">
        <p:scale>
          <a:sx n="58" d="100"/>
          <a:sy n="58" d="100"/>
        </p:scale>
        <p:origin x="96" y="7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elia Hayden" userId="d98834d7c403f732" providerId="LiveId" clId="{E3DF4524-D7D9-4887-B09B-C051DB98FF0D}"/>
    <pc:docChg chg="undo custSel addSld modSld">
      <pc:chgData name="Amelia Hayden" userId="d98834d7c403f732" providerId="LiveId" clId="{E3DF4524-D7D9-4887-B09B-C051DB98FF0D}" dt="2020-07-20T16:34:57.276" v="1676" actId="20577"/>
      <pc:docMkLst>
        <pc:docMk/>
      </pc:docMkLst>
      <pc:sldChg chg="addSp delSp modSp mod">
        <pc:chgData name="Amelia Hayden" userId="d98834d7c403f732" providerId="LiveId" clId="{E3DF4524-D7D9-4887-B09B-C051DB98FF0D}" dt="2020-07-19T00:19:31.756" v="957" actId="27636"/>
        <pc:sldMkLst>
          <pc:docMk/>
          <pc:sldMk cId="1055423085" sldId="257"/>
        </pc:sldMkLst>
        <pc:spChg chg="del">
          <ac:chgData name="Amelia Hayden" userId="d98834d7c403f732" providerId="LiveId" clId="{E3DF4524-D7D9-4887-B09B-C051DB98FF0D}" dt="2020-07-19T00:19:05.151" v="947" actId="478"/>
          <ac:spMkLst>
            <pc:docMk/>
            <pc:sldMk cId="1055423085" sldId="257"/>
            <ac:spMk id="3" creationId="{9AD6CE5A-0423-43D5-9B29-7CF1CB784EBD}"/>
          </ac:spMkLst>
        </pc:spChg>
        <pc:spChg chg="mod">
          <ac:chgData name="Amelia Hayden" userId="d98834d7c403f732" providerId="LiveId" clId="{E3DF4524-D7D9-4887-B09B-C051DB98FF0D}" dt="2020-07-19T00:19:31.756" v="957" actId="27636"/>
          <ac:spMkLst>
            <pc:docMk/>
            <pc:sldMk cId="1055423085" sldId="257"/>
            <ac:spMk id="11" creationId="{8A6489BF-EB7F-9149-83FD-E4DC5654B54E}"/>
          </ac:spMkLst>
        </pc:spChg>
        <pc:picChg chg="add mod">
          <ac:chgData name="Amelia Hayden" userId="d98834d7c403f732" providerId="LiveId" clId="{E3DF4524-D7D9-4887-B09B-C051DB98FF0D}" dt="2020-07-19T00:19:22.805" v="952" actId="1076"/>
          <ac:picMkLst>
            <pc:docMk/>
            <pc:sldMk cId="1055423085" sldId="257"/>
            <ac:picMk id="5" creationId="{1E5D6B52-8530-41DD-B4BE-37390DC60E0A}"/>
          </ac:picMkLst>
        </pc:picChg>
      </pc:sldChg>
      <pc:sldChg chg="addSp delSp modSp mod">
        <pc:chgData name="Amelia Hayden" userId="d98834d7c403f732" providerId="LiveId" clId="{E3DF4524-D7D9-4887-B09B-C051DB98FF0D}" dt="2020-07-19T00:18:48.985" v="946" actId="1076"/>
        <pc:sldMkLst>
          <pc:docMk/>
          <pc:sldMk cId="1654696301" sldId="258"/>
        </pc:sldMkLst>
        <pc:spChg chg="mod">
          <ac:chgData name="Amelia Hayden" userId="d98834d7c403f732" providerId="LiveId" clId="{E3DF4524-D7D9-4887-B09B-C051DB98FF0D}" dt="2020-07-19T00:18:48.985" v="946" actId="1076"/>
          <ac:spMkLst>
            <pc:docMk/>
            <pc:sldMk cId="1654696301" sldId="258"/>
            <ac:spMk id="3" creationId="{07CB5D0E-45FC-49CA-B05C-9D50FE96F39C}"/>
          </ac:spMkLst>
        </pc:spChg>
        <pc:spChg chg="del">
          <ac:chgData name="Amelia Hayden" userId="d98834d7c403f732" providerId="LiveId" clId="{E3DF4524-D7D9-4887-B09B-C051DB98FF0D}" dt="2020-07-19T00:17:23.895" v="928" actId="478"/>
          <ac:spMkLst>
            <pc:docMk/>
            <pc:sldMk cId="1654696301" sldId="258"/>
            <ac:spMk id="6" creationId="{35683F02-1311-49DE-B8FC-0B341358D2D7}"/>
          </ac:spMkLst>
        </pc:spChg>
        <pc:spChg chg="add mod">
          <ac:chgData name="Amelia Hayden" userId="d98834d7c403f732" providerId="LiveId" clId="{E3DF4524-D7D9-4887-B09B-C051DB98FF0D}" dt="2020-07-19T00:18:36.558" v="944" actId="1076"/>
          <ac:spMkLst>
            <pc:docMk/>
            <pc:sldMk cId="1654696301" sldId="258"/>
            <ac:spMk id="7" creationId="{79328BD5-A4BD-4EC8-959A-1E512A51851C}"/>
          </ac:spMkLst>
        </pc:spChg>
        <pc:picChg chg="add mod modCrop">
          <ac:chgData name="Amelia Hayden" userId="d98834d7c403f732" providerId="LiveId" clId="{E3DF4524-D7D9-4887-B09B-C051DB98FF0D}" dt="2020-07-19T00:18:39.001" v="945" actId="1076"/>
          <ac:picMkLst>
            <pc:docMk/>
            <pc:sldMk cId="1654696301" sldId="258"/>
            <ac:picMk id="5" creationId="{E177DB16-DDDF-4211-99B5-254C7EA9E830}"/>
          </ac:picMkLst>
        </pc:picChg>
      </pc:sldChg>
      <pc:sldChg chg="addSp delSp modSp mod">
        <pc:chgData name="Amelia Hayden" userId="d98834d7c403f732" providerId="LiveId" clId="{E3DF4524-D7D9-4887-B09B-C051DB98FF0D}" dt="2020-07-20T16:34:31.652" v="1661" actId="1076"/>
        <pc:sldMkLst>
          <pc:docMk/>
          <pc:sldMk cId="2367816531" sldId="259"/>
        </pc:sldMkLst>
        <pc:spChg chg="mod">
          <ac:chgData name="Amelia Hayden" userId="d98834d7c403f732" providerId="LiveId" clId="{E3DF4524-D7D9-4887-B09B-C051DB98FF0D}" dt="2020-07-20T16:34:31.652" v="1661" actId="1076"/>
          <ac:spMkLst>
            <pc:docMk/>
            <pc:sldMk cId="2367816531" sldId="259"/>
            <ac:spMk id="4" creationId="{C68A02DB-03F4-4C15-868A-59C1CAC24485}"/>
          </ac:spMkLst>
        </pc:spChg>
        <pc:spChg chg="add mod">
          <ac:chgData name="Amelia Hayden" userId="d98834d7c403f732" providerId="LiveId" clId="{E3DF4524-D7D9-4887-B09B-C051DB98FF0D}" dt="2020-07-18T23:42:26.718" v="11" actId="1076"/>
          <ac:spMkLst>
            <pc:docMk/>
            <pc:sldMk cId="2367816531" sldId="259"/>
            <ac:spMk id="6" creationId="{06B4DEFA-C02F-4EEB-B5B7-2A5107036185}"/>
          </ac:spMkLst>
        </pc:spChg>
        <pc:spChg chg="add mod">
          <ac:chgData name="Amelia Hayden" userId="d98834d7c403f732" providerId="LiveId" clId="{E3DF4524-D7D9-4887-B09B-C051DB98FF0D}" dt="2020-07-18T23:48:44.936" v="298" actId="403"/>
          <ac:spMkLst>
            <pc:docMk/>
            <pc:sldMk cId="2367816531" sldId="259"/>
            <ac:spMk id="7" creationId="{6837E21C-B260-445F-AFBC-E2253D434B36}"/>
          </ac:spMkLst>
        </pc:spChg>
        <pc:spChg chg="add mod">
          <ac:chgData name="Amelia Hayden" userId="d98834d7c403f732" providerId="LiveId" clId="{E3DF4524-D7D9-4887-B09B-C051DB98FF0D}" dt="2020-07-18T23:47:26.938" v="291" actId="1076"/>
          <ac:spMkLst>
            <pc:docMk/>
            <pc:sldMk cId="2367816531" sldId="259"/>
            <ac:spMk id="9" creationId="{AAC8DCA5-8B7C-4317-A36C-BCFC2C9A3C12}"/>
          </ac:spMkLst>
        </pc:spChg>
        <pc:spChg chg="add mod">
          <ac:chgData name="Amelia Hayden" userId="d98834d7c403f732" providerId="LiveId" clId="{E3DF4524-D7D9-4887-B09B-C051DB98FF0D}" dt="2020-07-20T16:33:17.320" v="1646" actId="1076"/>
          <ac:spMkLst>
            <pc:docMk/>
            <pc:sldMk cId="2367816531" sldId="259"/>
            <ac:spMk id="10" creationId="{334C9472-C0BC-4267-853B-411166A558CC}"/>
          </ac:spMkLst>
        </pc:spChg>
        <pc:spChg chg="add del mod">
          <ac:chgData name="Amelia Hayden" userId="d98834d7c403f732" providerId="LiveId" clId="{E3DF4524-D7D9-4887-B09B-C051DB98FF0D}" dt="2020-07-18T23:44:45.682" v="105"/>
          <ac:spMkLst>
            <pc:docMk/>
            <pc:sldMk cId="2367816531" sldId="259"/>
            <ac:spMk id="11" creationId="{525804BE-828D-46CD-AA3E-96A775E8459D}"/>
          </ac:spMkLst>
        </pc:spChg>
        <pc:spChg chg="add mod topLvl">
          <ac:chgData name="Amelia Hayden" userId="d98834d7c403f732" providerId="LiveId" clId="{E3DF4524-D7D9-4887-B09B-C051DB98FF0D}" dt="2020-07-20T16:34:04.085" v="1656" actId="1076"/>
          <ac:spMkLst>
            <pc:docMk/>
            <pc:sldMk cId="2367816531" sldId="259"/>
            <ac:spMk id="13" creationId="{EB31C7DC-F107-4968-8368-67836483F753}"/>
          </ac:spMkLst>
        </pc:spChg>
        <pc:spChg chg="add mod topLvl">
          <ac:chgData name="Amelia Hayden" userId="d98834d7c403f732" providerId="LiveId" clId="{E3DF4524-D7D9-4887-B09B-C051DB98FF0D}" dt="2020-07-20T16:34:16.972" v="1659" actId="1076"/>
          <ac:spMkLst>
            <pc:docMk/>
            <pc:sldMk cId="2367816531" sldId="259"/>
            <ac:spMk id="14" creationId="{D13F3408-A26B-4AFA-BF73-7E33A14B0A98}"/>
          </ac:spMkLst>
        </pc:spChg>
        <pc:spChg chg="add mod">
          <ac:chgData name="Amelia Hayden" userId="d98834d7c403f732" providerId="LiveId" clId="{E3DF4524-D7D9-4887-B09B-C051DB98FF0D}" dt="2020-07-20T16:32:47.038" v="1643" actId="164"/>
          <ac:spMkLst>
            <pc:docMk/>
            <pc:sldMk cId="2367816531" sldId="259"/>
            <ac:spMk id="15" creationId="{37DF3D83-5A84-4470-8ED3-5F936823BB5A}"/>
          </ac:spMkLst>
        </pc:spChg>
        <pc:spChg chg="add mod topLvl">
          <ac:chgData name="Amelia Hayden" userId="d98834d7c403f732" providerId="LiveId" clId="{E3DF4524-D7D9-4887-B09B-C051DB98FF0D}" dt="2020-07-20T16:34:07.582" v="1657" actId="1076"/>
          <ac:spMkLst>
            <pc:docMk/>
            <pc:sldMk cId="2367816531" sldId="259"/>
            <ac:spMk id="16" creationId="{83A2FF08-0662-41A6-9FE5-08851CFDC632}"/>
          </ac:spMkLst>
        </pc:spChg>
        <pc:spChg chg="add mod">
          <ac:chgData name="Amelia Hayden" userId="d98834d7c403f732" providerId="LiveId" clId="{E3DF4524-D7D9-4887-B09B-C051DB98FF0D}" dt="2020-07-20T16:32:47.038" v="1643" actId="164"/>
          <ac:spMkLst>
            <pc:docMk/>
            <pc:sldMk cId="2367816531" sldId="259"/>
            <ac:spMk id="17" creationId="{5B835E86-3F43-484D-95B2-144DCBA286B6}"/>
          </ac:spMkLst>
        </pc:spChg>
        <pc:grpChg chg="add del mod">
          <ac:chgData name="Amelia Hayden" userId="d98834d7c403f732" providerId="LiveId" clId="{E3DF4524-D7D9-4887-B09B-C051DB98FF0D}" dt="2020-07-20T16:33:54.991" v="1654" actId="165"/>
          <ac:grpSpMkLst>
            <pc:docMk/>
            <pc:sldMk cId="2367816531" sldId="259"/>
            <ac:grpSpMk id="3" creationId="{4B8745EB-5915-4AD8-9499-7726D3DB21C9}"/>
          </ac:grpSpMkLst>
        </pc:grpChg>
        <pc:grpChg chg="add mod">
          <ac:chgData name="Amelia Hayden" userId="d98834d7c403f732" providerId="LiveId" clId="{E3DF4524-D7D9-4887-B09B-C051DB98FF0D}" dt="2020-07-20T16:34:27.316" v="1660" actId="1076"/>
          <ac:grpSpMkLst>
            <pc:docMk/>
            <pc:sldMk cId="2367816531" sldId="259"/>
            <ac:grpSpMk id="8" creationId="{2053CB04-9EB6-4737-9D8F-768BCDBAFB86}"/>
          </ac:grpSpMkLst>
        </pc:grpChg>
        <pc:cxnChg chg="add mod">
          <ac:chgData name="Amelia Hayden" userId="d98834d7c403f732" providerId="LiveId" clId="{E3DF4524-D7D9-4887-B09B-C051DB98FF0D}" dt="2020-07-18T23:41:07.632" v="4" actId="1076"/>
          <ac:cxnSpMkLst>
            <pc:docMk/>
            <pc:sldMk cId="2367816531" sldId="259"/>
            <ac:cxnSpMk id="5" creationId="{CE5EEF96-E499-4BCE-BC16-B8119A4991DE}"/>
          </ac:cxnSpMkLst>
        </pc:cxnChg>
      </pc:sldChg>
      <pc:sldChg chg="addSp delSp modSp mod delAnim modAnim">
        <pc:chgData name="Amelia Hayden" userId="d98834d7c403f732" providerId="LiveId" clId="{E3DF4524-D7D9-4887-B09B-C051DB98FF0D}" dt="2020-07-20T16:34:45.923" v="1673" actId="20577"/>
        <pc:sldMkLst>
          <pc:docMk/>
          <pc:sldMk cId="1906128839" sldId="263"/>
        </pc:sldMkLst>
        <pc:spChg chg="mod">
          <ac:chgData name="Amelia Hayden" userId="d98834d7c403f732" providerId="LiveId" clId="{E3DF4524-D7D9-4887-B09B-C051DB98FF0D}" dt="2020-07-19T01:18:27.115" v="1030" actId="20577"/>
          <ac:spMkLst>
            <pc:docMk/>
            <pc:sldMk cId="1906128839" sldId="263"/>
            <ac:spMk id="2" creationId="{EA7CE3C2-732E-3B44-BB1C-C4C9C4C4A8CF}"/>
          </ac:spMkLst>
        </pc:spChg>
        <pc:spChg chg="mod">
          <ac:chgData name="Amelia Hayden" userId="d98834d7c403f732" providerId="LiveId" clId="{E3DF4524-D7D9-4887-B09B-C051DB98FF0D}" dt="2020-07-20T16:34:45.923" v="1673" actId="20577"/>
          <ac:spMkLst>
            <pc:docMk/>
            <pc:sldMk cId="1906128839" sldId="263"/>
            <ac:spMk id="4" creationId="{25562457-1B3D-42EA-B6FA-E26867DC5B4F}"/>
          </ac:spMkLst>
        </pc:spChg>
        <pc:picChg chg="add del mod">
          <ac:chgData name="Amelia Hayden" userId="d98834d7c403f732" providerId="LiveId" clId="{E3DF4524-D7D9-4887-B09B-C051DB98FF0D}" dt="2020-07-19T01:35:48.333" v="1616" actId="478"/>
          <ac:picMkLst>
            <pc:docMk/>
            <pc:sldMk cId="1906128839" sldId="263"/>
            <ac:picMk id="3" creationId="{24FEBB7B-8886-4B0D-A8DC-058B0DF8465B}"/>
          </ac:picMkLst>
        </pc:picChg>
      </pc:sldChg>
      <pc:sldChg chg="modSp mod">
        <pc:chgData name="Amelia Hayden" userId="d98834d7c403f732" providerId="LiveId" clId="{E3DF4524-D7D9-4887-B09B-C051DB98FF0D}" dt="2020-07-19T01:27:13.805" v="1601" actId="403"/>
        <pc:sldMkLst>
          <pc:docMk/>
          <pc:sldMk cId="3201938617" sldId="265"/>
        </pc:sldMkLst>
        <pc:spChg chg="mod">
          <ac:chgData name="Amelia Hayden" userId="d98834d7c403f732" providerId="LiveId" clId="{E3DF4524-D7D9-4887-B09B-C051DB98FF0D}" dt="2020-07-19T01:27:06.051" v="1600" actId="1076"/>
          <ac:spMkLst>
            <pc:docMk/>
            <pc:sldMk cId="3201938617" sldId="265"/>
            <ac:spMk id="2" creationId="{EA7CE3C2-732E-3B44-BB1C-C4C9C4C4A8CF}"/>
          </ac:spMkLst>
        </pc:spChg>
        <pc:spChg chg="mod">
          <ac:chgData name="Amelia Hayden" userId="d98834d7c403f732" providerId="LiveId" clId="{E3DF4524-D7D9-4887-B09B-C051DB98FF0D}" dt="2020-07-19T01:27:13.805" v="1601" actId="403"/>
          <ac:spMkLst>
            <pc:docMk/>
            <pc:sldMk cId="3201938617" sldId="265"/>
            <ac:spMk id="4" creationId="{D4BE0293-47D3-4015-AE6C-55678400A1E3}"/>
          </ac:spMkLst>
        </pc:spChg>
        <pc:spChg chg="mod">
          <ac:chgData name="Amelia Hayden" userId="d98834d7c403f732" providerId="LiveId" clId="{E3DF4524-D7D9-4887-B09B-C051DB98FF0D}" dt="2020-07-19T01:27:01.952" v="1599" actId="14100"/>
          <ac:spMkLst>
            <pc:docMk/>
            <pc:sldMk cId="3201938617" sldId="265"/>
            <ac:spMk id="12" creationId="{1194A940-1941-9447-870C-DE23E969261C}"/>
          </ac:spMkLst>
        </pc:spChg>
      </pc:sldChg>
      <pc:sldChg chg="modSp mod">
        <pc:chgData name="Amelia Hayden" userId="d98834d7c403f732" providerId="LiveId" clId="{E3DF4524-D7D9-4887-B09B-C051DB98FF0D}" dt="2020-07-18T23:52:21.216" v="349" actId="1076"/>
        <pc:sldMkLst>
          <pc:docMk/>
          <pc:sldMk cId="4240743924" sldId="267"/>
        </pc:sldMkLst>
        <pc:spChg chg="mod">
          <ac:chgData name="Amelia Hayden" userId="d98834d7c403f732" providerId="LiveId" clId="{E3DF4524-D7D9-4887-B09B-C051DB98FF0D}" dt="2020-07-18T23:52:14.954" v="348" actId="403"/>
          <ac:spMkLst>
            <pc:docMk/>
            <pc:sldMk cId="4240743924" sldId="267"/>
            <ac:spMk id="5" creationId="{4E4ACC12-EF8C-49E5-BFC1-A3AA36118E8D}"/>
          </ac:spMkLst>
        </pc:spChg>
        <pc:picChg chg="mod">
          <ac:chgData name="Amelia Hayden" userId="d98834d7c403f732" providerId="LiveId" clId="{E3DF4524-D7D9-4887-B09B-C051DB98FF0D}" dt="2020-07-18T23:52:21.216" v="349" actId="1076"/>
          <ac:picMkLst>
            <pc:docMk/>
            <pc:sldMk cId="4240743924" sldId="267"/>
            <ac:picMk id="15" creationId="{EADD9E11-F76B-44FE-9EA5-139AF6EF3BF7}"/>
          </ac:picMkLst>
        </pc:picChg>
        <pc:picChg chg="mod">
          <ac:chgData name="Amelia Hayden" userId="d98834d7c403f732" providerId="LiveId" clId="{E3DF4524-D7D9-4887-B09B-C051DB98FF0D}" dt="2020-07-18T23:52:21.216" v="349" actId="1076"/>
          <ac:picMkLst>
            <pc:docMk/>
            <pc:sldMk cId="4240743924" sldId="267"/>
            <ac:picMk id="17" creationId="{5CF14FC1-8B71-4F3E-B5AE-B36A8C64EC84}"/>
          </ac:picMkLst>
        </pc:picChg>
      </pc:sldChg>
      <pc:sldChg chg="modSp mod">
        <pc:chgData name="Amelia Hayden" userId="d98834d7c403f732" providerId="LiveId" clId="{E3DF4524-D7D9-4887-B09B-C051DB98FF0D}" dt="2020-07-19T01:37:04.375" v="1637" actId="27636"/>
        <pc:sldMkLst>
          <pc:docMk/>
          <pc:sldMk cId="3519709015" sldId="268"/>
        </pc:sldMkLst>
        <pc:spChg chg="mod">
          <ac:chgData name="Amelia Hayden" userId="d98834d7c403f732" providerId="LiveId" clId="{E3DF4524-D7D9-4887-B09B-C051DB98FF0D}" dt="2020-07-19T01:18:21.419" v="1025" actId="20577"/>
          <ac:spMkLst>
            <pc:docMk/>
            <pc:sldMk cId="3519709015" sldId="268"/>
            <ac:spMk id="2" creationId="{EA7CE3C2-732E-3B44-BB1C-C4C9C4C4A8CF}"/>
          </ac:spMkLst>
        </pc:spChg>
        <pc:spChg chg="mod">
          <ac:chgData name="Amelia Hayden" userId="d98834d7c403f732" providerId="LiveId" clId="{E3DF4524-D7D9-4887-B09B-C051DB98FF0D}" dt="2020-07-19T01:37:04.375" v="1637" actId="27636"/>
          <ac:spMkLst>
            <pc:docMk/>
            <pc:sldMk cId="3519709015" sldId="268"/>
            <ac:spMk id="4" creationId="{25562457-1B3D-42EA-B6FA-E26867DC5B4F}"/>
          </ac:spMkLst>
        </pc:spChg>
      </pc:sldChg>
      <pc:sldChg chg="addSp modSp mod">
        <pc:chgData name="Amelia Hayden" userId="d98834d7c403f732" providerId="LiveId" clId="{E3DF4524-D7D9-4887-B09B-C051DB98FF0D}" dt="2020-07-19T00:28:04.141" v="985" actId="1076"/>
        <pc:sldMkLst>
          <pc:docMk/>
          <pc:sldMk cId="46594680" sldId="269"/>
        </pc:sldMkLst>
        <pc:spChg chg="mod">
          <ac:chgData name="Amelia Hayden" userId="d98834d7c403f732" providerId="LiveId" clId="{E3DF4524-D7D9-4887-B09B-C051DB98FF0D}" dt="2020-07-18T23:51:04.431" v="340" actId="20577"/>
          <ac:spMkLst>
            <pc:docMk/>
            <pc:sldMk cId="46594680" sldId="269"/>
            <ac:spMk id="2" creationId="{EA7CE3C2-732E-3B44-BB1C-C4C9C4C4A8CF}"/>
          </ac:spMkLst>
        </pc:spChg>
        <pc:spChg chg="mod">
          <ac:chgData name="Amelia Hayden" userId="d98834d7c403f732" providerId="LiveId" clId="{E3DF4524-D7D9-4887-B09B-C051DB98FF0D}" dt="2020-07-19T00:26:31.608" v="963" actId="1076"/>
          <ac:spMkLst>
            <pc:docMk/>
            <pc:sldMk cId="46594680" sldId="269"/>
            <ac:spMk id="4" creationId="{25562457-1B3D-42EA-B6FA-E26867DC5B4F}"/>
          </ac:spMkLst>
        </pc:spChg>
        <pc:picChg chg="add mod modCrop">
          <ac:chgData name="Amelia Hayden" userId="d98834d7c403f732" providerId="LiveId" clId="{E3DF4524-D7D9-4887-B09B-C051DB98FF0D}" dt="2020-07-19T00:28:04.141" v="985" actId="1076"/>
          <ac:picMkLst>
            <pc:docMk/>
            <pc:sldMk cId="46594680" sldId="269"/>
            <ac:picMk id="5" creationId="{3581F9F2-FBB4-4653-9D55-32BC7C906CE2}"/>
          </ac:picMkLst>
        </pc:picChg>
        <pc:picChg chg="add mod modCrop">
          <ac:chgData name="Amelia Hayden" userId="d98834d7c403f732" providerId="LiveId" clId="{E3DF4524-D7D9-4887-B09B-C051DB98FF0D}" dt="2020-07-19T00:27:41.906" v="984" actId="1076"/>
          <ac:picMkLst>
            <pc:docMk/>
            <pc:sldMk cId="46594680" sldId="269"/>
            <ac:picMk id="7" creationId="{B65D2379-04C8-455D-91F4-A9E3D16998F9}"/>
          </ac:picMkLst>
        </pc:picChg>
      </pc:sldChg>
      <pc:sldChg chg="addSp delSp modSp mod">
        <pc:chgData name="Amelia Hayden" userId="d98834d7c403f732" providerId="LiveId" clId="{E3DF4524-D7D9-4887-B09B-C051DB98FF0D}" dt="2020-07-19T00:17:00.467" v="927" actId="1076"/>
        <pc:sldMkLst>
          <pc:docMk/>
          <pc:sldMk cId="2753913556" sldId="270"/>
        </pc:sldMkLst>
        <pc:spChg chg="del">
          <ac:chgData name="Amelia Hayden" userId="d98834d7c403f732" providerId="LiveId" clId="{E3DF4524-D7D9-4887-B09B-C051DB98FF0D}" dt="2020-07-18T23:58:18.827" v="352" actId="1957"/>
          <ac:spMkLst>
            <pc:docMk/>
            <pc:sldMk cId="2753913556" sldId="270"/>
            <ac:spMk id="4" creationId="{25562457-1B3D-42EA-B6FA-E26867DC5B4F}"/>
          </ac:spMkLst>
        </pc:spChg>
        <pc:spChg chg="add del mod">
          <ac:chgData name="Amelia Hayden" userId="d98834d7c403f732" providerId="LiveId" clId="{E3DF4524-D7D9-4887-B09B-C051DB98FF0D}" dt="2020-07-19T00:01:36.315" v="360" actId="1957"/>
          <ac:spMkLst>
            <pc:docMk/>
            <pc:sldMk cId="2753913556" sldId="270"/>
            <ac:spMk id="8" creationId="{DB8B9FB9-5198-4664-98DB-6C0A9E319B81}"/>
          </ac:spMkLst>
        </pc:spChg>
        <pc:spChg chg="mod">
          <ac:chgData name="Amelia Hayden" userId="d98834d7c403f732" providerId="LiveId" clId="{E3DF4524-D7D9-4887-B09B-C051DB98FF0D}" dt="2020-07-19T00:05:46.628" v="370" actId="16037"/>
          <ac:spMkLst>
            <pc:docMk/>
            <pc:sldMk cId="2753913556" sldId="270"/>
            <ac:spMk id="12" creationId="{1194A940-1941-9447-870C-DE23E969261C}"/>
          </ac:spMkLst>
        </pc:spChg>
        <pc:spChg chg="add mod">
          <ac:chgData name="Amelia Hayden" userId="d98834d7c403f732" providerId="LiveId" clId="{E3DF4524-D7D9-4887-B09B-C051DB98FF0D}" dt="2020-07-19T00:14:38.279" v="795" actId="113"/>
          <ac:spMkLst>
            <pc:docMk/>
            <pc:sldMk cId="2753913556" sldId="270"/>
            <ac:spMk id="15" creationId="{0F099861-FD31-4B47-954C-0B5DA926A6F6}"/>
          </ac:spMkLst>
        </pc:spChg>
        <pc:spChg chg="add mod">
          <ac:chgData name="Amelia Hayden" userId="d98834d7c403f732" providerId="LiveId" clId="{E3DF4524-D7D9-4887-B09B-C051DB98FF0D}" dt="2020-07-19T00:14:25.144" v="790" actId="113"/>
          <ac:spMkLst>
            <pc:docMk/>
            <pc:sldMk cId="2753913556" sldId="270"/>
            <ac:spMk id="20" creationId="{6BB974FA-5F9D-4ED9-A12C-E7A31F5F00EC}"/>
          </ac:spMkLst>
        </pc:spChg>
        <pc:spChg chg="add mod">
          <ac:chgData name="Amelia Hayden" userId="d98834d7c403f732" providerId="LiveId" clId="{E3DF4524-D7D9-4887-B09B-C051DB98FF0D}" dt="2020-07-19T00:14:30.679" v="793" actId="113"/>
          <ac:spMkLst>
            <pc:docMk/>
            <pc:sldMk cId="2753913556" sldId="270"/>
            <ac:spMk id="21" creationId="{590B1E2F-BB3D-4114-BCE5-59A89A333BAF}"/>
          </ac:spMkLst>
        </pc:spChg>
        <pc:spChg chg="add mod">
          <ac:chgData name="Amelia Hayden" userId="d98834d7c403f732" providerId="LiveId" clId="{E3DF4524-D7D9-4887-B09B-C051DB98FF0D}" dt="2020-07-19T00:14:33.266" v="794" actId="113"/>
          <ac:spMkLst>
            <pc:docMk/>
            <pc:sldMk cId="2753913556" sldId="270"/>
            <ac:spMk id="22" creationId="{85BBD225-59A0-4DAE-8913-ECD384856552}"/>
          </ac:spMkLst>
        </pc:spChg>
        <pc:spChg chg="add del mod">
          <ac:chgData name="Amelia Hayden" userId="d98834d7c403f732" providerId="LiveId" clId="{E3DF4524-D7D9-4887-B09B-C051DB98FF0D}" dt="2020-07-19T00:17:00.467" v="927" actId="1076"/>
          <ac:spMkLst>
            <pc:docMk/>
            <pc:sldMk cId="2753913556" sldId="270"/>
            <ac:spMk id="27" creationId="{DE880423-D0C4-48C9-8805-02AFAD383A41}"/>
          </ac:spMkLst>
        </pc:spChg>
        <pc:graphicFrameChg chg="add del mod">
          <ac:chgData name="Amelia Hayden" userId="d98834d7c403f732" providerId="LiveId" clId="{E3DF4524-D7D9-4887-B09B-C051DB98FF0D}" dt="2020-07-19T00:01:26.758" v="357" actId="478"/>
          <ac:graphicFrameMkLst>
            <pc:docMk/>
            <pc:sldMk cId="2753913556" sldId="270"/>
            <ac:graphicFrameMk id="6" creationId="{8DB42C0E-010A-4015-9CE6-92EA72EF1450}"/>
          </ac:graphicFrameMkLst>
        </pc:graphicFrameChg>
        <pc:graphicFrameChg chg="add mod">
          <ac:chgData name="Amelia Hayden" userId="d98834d7c403f732" providerId="LiveId" clId="{E3DF4524-D7D9-4887-B09B-C051DB98FF0D}" dt="2020-07-19T00:13:42.477" v="763" actId="1076"/>
          <ac:graphicFrameMkLst>
            <pc:docMk/>
            <pc:sldMk cId="2753913556" sldId="270"/>
            <ac:graphicFrameMk id="11" creationId="{A8008679-2B1C-44EB-8BFD-B68191166970}"/>
          </ac:graphicFrameMkLst>
        </pc:graphicFrameChg>
        <pc:cxnChg chg="add mod">
          <ac:chgData name="Amelia Hayden" userId="d98834d7c403f732" providerId="LiveId" clId="{E3DF4524-D7D9-4887-B09B-C051DB98FF0D}" dt="2020-07-19T00:13:42.477" v="763" actId="1076"/>
          <ac:cxnSpMkLst>
            <pc:docMk/>
            <pc:sldMk cId="2753913556" sldId="270"/>
            <ac:cxnSpMk id="14" creationId="{25AB6DA8-43B6-49C5-B690-9DD59625761B}"/>
          </ac:cxnSpMkLst>
        </pc:cxnChg>
        <pc:cxnChg chg="add mod">
          <ac:chgData name="Amelia Hayden" userId="d98834d7c403f732" providerId="LiveId" clId="{E3DF4524-D7D9-4887-B09B-C051DB98FF0D}" dt="2020-07-19T00:13:42.477" v="763" actId="1076"/>
          <ac:cxnSpMkLst>
            <pc:docMk/>
            <pc:sldMk cId="2753913556" sldId="270"/>
            <ac:cxnSpMk id="16" creationId="{36EC98EC-DBD8-4F76-BE09-06E84E1B808A}"/>
          </ac:cxnSpMkLst>
        </pc:cxnChg>
        <pc:cxnChg chg="add mod">
          <ac:chgData name="Amelia Hayden" userId="d98834d7c403f732" providerId="LiveId" clId="{E3DF4524-D7D9-4887-B09B-C051DB98FF0D}" dt="2020-07-19T00:13:42.477" v="763" actId="1076"/>
          <ac:cxnSpMkLst>
            <pc:docMk/>
            <pc:sldMk cId="2753913556" sldId="270"/>
            <ac:cxnSpMk id="17" creationId="{9E626EED-045D-402D-AAF0-324B8C338C41}"/>
          </ac:cxnSpMkLst>
        </pc:cxnChg>
        <pc:cxnChg chg="add mod">
          <ac:chgData name="Amelia Hayden" userId="d98834d7c403f732" providerId="LiveId" clId="{E3DF4524-D7D9-4887-B09B-C051DB98FF0D}" dt="2020-07-19T00:13:42.477" v="763" actId="1076"/>
          <ac:cxnSpMkLst>
            <pc:docMk/>
            <pc:sldMk cId="2753913556" sldId="270"/>
            <ac:cxnSpMk id="18" creationId="{06CFC555-29B8-4ECA-A130-0732D248C8D6}"/>
          </ac:cxnSpMkLst>
        </pc:cxnChg>
      </pc:sldChg>
      <pc:sldChg chg="addSp delSp modSp mod">
        <pc:chgData name="Amelia Hayden" userId="d98834d7c403f732" providerId="LiveId" clId="{E3DF4524-D7D9-4887-B09B-C051DB98FF0D}" dt="2020-07-20T16:34:57.276" v="1676" actId="20577"/>
        <pc:sldMkLst>
          <pc:docMk/>
          <pc:sldMk cId="713253200" sldId="271"/>
        </pc:sldMkLst>
        <pc:spChg chg="mod">
          <ac:chgData name="Amelia Hayden" userId="d98834d7c403f732" providerId="LiveId" clId="{E3DF4524-D7D9-4887-B09B-C051DB98FF0D}" dt="2020-07-19T01:24:41.030" v="1595" actId="20577"/>
          <ac:spMkLst>
            <pc:docMk/>
            <pc:sldMk cId="713253200" sldId="271"/>
            <ac:spMk id="2" creationId="{EA7CE3C2-732E-3B44-BB1C-C4C9C4C4A8CF}"/>
          </ac:spMkLst>
        </pc:spChg>
        <pc:spChg chg="add del">
          <ac:chgData name="Amelia Hayden" userId="d98834d7c403f732" providerId="LiveId" clId="{E3DF4524-D7D9-4887-B09B-C051DB98FF0D}" dt="2020-07-19T01:23:09.854" v="1374"/>
          <ac:spMkLst>
            <pc:docMk/>
            <pc:sldMk cId="713253200" sldId="271"/>
            <ac:spMk id="3" creationId="{F4657E0C-AB40-4EB9-9331-480BF7A1F9CA}"/>
          </ac:spMkLst>
        </pc:spChg>
        <pc:spChg chg="mod">
          <ac:chgData name="Amelia Hayden" userId="d98834d7c403f732" providerId="LiveId" clId="{E3DF4524-D7D9-4887-B09B-C051DB98FF0D}" dt="2020-07-20T16:34:57.276" v="1676" actId="20577"/>
          <ac:spMkLst>
            <pc:docMk/>
            <pc:sldMk cId="713253200" sldId="271"/>
            <ac:spMk id="4" creationId="{25562457-1B3D-42EA-B6FA-E26867DC5B4F}"/>
          </ac:spMkLst>
        </pc:spChg>
        <pc:spChg chg="add del">
          <ac:chgData name="Amelia Hayden" userId="d98834d7c403f732" providerId="LiveId" clId="{E3DF4524-D7D9-4887-B09B-C051DB98FF0D}" dt="2020-07-19T01:23:12.252" v="1376"/>
          <ac:spMkLst>
            <pc:docMk/>
            <pc:sldMk cId="713253200" sldId="271"/>
            <ac:spMk id="5" creationId="{99CD6FDC-D1BC-47B7-9C29-46DD3DCB4F61}"/>
          </ac:spMkLst>
        </pc:spChg>
      </pc:sldChg>
      <pc:sldChg chg="addSp delSp modSp add mod">
        <pc:chgData name="Amelia Hayden" userId="d98834d7c403f732" providerId="LiveId" clId="{E3DF4524-D7D9-4887-B09B-C051DB98FF0D}" dt="2020-07-19T01:54:49.899" v="1641" actId="14100"/>
        <pc:sldMkLst>
          <pc:docMk/>
          <pc:sldMk cId="1765284341" sldId="272"/>
        </pc:sldMkLst>
        <pc:spChg chg="del">
          <ac:chgData name="Amelia Hayden" userId="d98834d7c403f732" providerId="LiveId" clId="{E3DF4524-D7D9-4887-B09B-C051DB98FF0D}" dt="2020-07-19T01:36:26.795" v="1625" actId="478"/>
          <ac:spMkLst>
            <pc:docMk/>
            <pc:sldMk cId="1765284341" sldId="272"/>
            <ac:spMk id="2" creationId="{EA7CE3C2-732E-3B44-BB1C-C4C9C4C4A8CF}"/>
          </ac:spMkLst>
        </pc:spChg>
        <pc:spChg chg="del">
          <ac:chgData name="Amelia Hayden" userId="d98834d7c403f732" providerId="LiveId" clId="{E3DF4524-D7D9-4887-B09B-C051DB98FF0D}" dt="2020-07-19T01:36:08.383" v="1620" actId="478"/>
          <ac:spMkLst>
            <pc:docMk/>
            <pc:sldMk cId="1765284341" sldId="272"/>
            <ac:spMk id="4" creationId="{25562457-1B3D-42EA-B6FA-E26867DC5B4F}"/>
          </ac:spMkLst>
        </pc:spChg>
        <pc:spChg chg="add del mod">
          <ac:chgData name="Amelia Hayden" userId="d98834d7c403f732" providerId="LiveId" clId="{E3DF4524-D7D9-4887-B09B-C051DB98FF0D}" dt="2020-07-19T01:36:13.518" v="1621" actId="478"/>
          <ac:spMkLst>
            <pc:docMk/>
            <pc:sldMk cId="1765284341" sldId="272"/>
            <ac:spMk id="6" creationId="{748BDDD4-5F9E-458F-AC48-28A70370875F}"/>
          </ac:spMkLst>
        </pc:spChg>
        <pc:spChg chg="add del mod">
          <ac:chgData name="Amelia Hayden" userId="d98834d7c403f732" providerId="LiveId" clId="{E3DF4524-D7D9-4887-B09B-C051DB98FF0D}" dt="2020-07-19T01:36:32.901" v="1627" actId="478"/>
          <ac:spMkLst>
            <pc:docMk/>
            <pc:sldMk cId="1765284341" sldId="272"/>
            <ac:spMk id="8" creationId="{FB17D843-E109-4075-8A5F-E50F1DF4C87E}"/>
          </ac:spMkLst>
        </pc:spChg>
        <pc:spChg chg="del">
          <ac:chgData name="Amelia Hayden" userId="d98834d7c403f732" providerId="LiveId" clId="{E3DF4524-D7D9-4887-B09B-C051DB98FF0D}" dt="2020-07-19T01:36:28.930" v="1626" actId="478"/>
          <ac:spMkLst>
            <pc:docMk/>
            <pc:sldMk cId="1765284341" sldId="272"/>
            <ac:spMk id="12" creationId="{1194A940-1941-9447-870C-DE23E969261C}"/>
          </ac:spMkLst>
        </pc:spChg>
        <pc:picChg chg="mod">
          <ac:chgData name="Amelia Hayden" userId="d98834d7c403f732" providerId="LiveId" clId="{E3DF4524-D7D9-4887-B09B-C051DB98FF0D}" dt="2020-07-19T01:54:49.899" v="1641" actId="14100"/>
          <ac:picMkLst>
            <pc:docMk/>
            <pc:sldMk cId="1765284341" sldId="272"/>
            <ac:picMk id="3" creationId="{24FEBB7B-8886-4B0D-A8DC-058B0DF8465B}"/>
          </ac:picMkLst>
        </pc:picChg>
      </pc:sldChg>
      <pc:sldChg chg="addSp modSp new modAnim">
        <pc:chgData name="Amelia Hayden" userId="d98834d7c403f732" providerId="LiveId" clId="{E3DF4524-D7D9-4887-B09B-C051DB98FF0D}" dt="2020-07-19T01:54:39.675" v="1639"/>
        <pc:sldMkLst>
          <pc:docMk/>
          <pc:sldMk cId="289088019" sldId="273"/>
        </pc:sldMkLst>
        <pc:picChg chg="add mod">
          <ac:chgData name="Amelia Hayden" userId="d98834d7c403f732" providerId="LiveId" clId="{E3DF4524-D7D9-4887-B09B-C051DB98FF0D}" dt="2020-07-19T01:54:39.675" v="1639"/>
          <ac:picMkLst>
            <pc:docMk/>
            <pc:sldMk cId="289088019" sldId="273"/>
            <ac:picMk id="2" creationId="{81B5A301-55CB-4004-B1B6-26534CE85803}"/>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tx1">
                    <a:lumMod val="65000"/>
                    <a:lumOff val="35000"/>
                  </a:schemeClr>
                </a:solidFill>
                <a:latin typeface="Avenir Book"/>
                <a:ea typeface="+mn-ea"/>
                <a:cs typeface="+mn-cs"/>
              </a:defRPr>
            </a:pPr>
            <a:r>
              <a:rPr lang="en-US" cap="none" baseline="0" dirty="0">
                <a:latin typeface="Avenir Book"/>
              </a:rPr>
              <a:t>Breeding</a:t>
            </a:r>
            <a:r>
              <a:rPr lang="en-US" baseline="0" dirty="0">
                <a:latin typeface="Avenir Book"/>
              </a:rPr>
              <a:t> </a:t>
            </a:r>
            <a:r>
              <a:rPr lang="en-US" cap="none" baseline="0" dirty="0">
                <a:latin typeface="Avenir Book"/>
              </a:rPr>
              <a:t>Population</a:t>
            </a:r>
          </a:p>
        </c:rich>
      </c:tx>
      <c:overlay val="0"/>
      <c:spPr>
        <a:noFill/>
        <a:ln>
          <a:noFill/>
        </a:ln>
        <a:effectLst/>
      </c:spPr>
      <c:txPr>
        <a:bodyPr rot="0" spcFirstLastPara="1" vertOverflow="ellipsis" vert="horz" wrap="square" anchor="ctr" anchorCtr="1"/>
        <a:lstStyle/>
        <a:p>
          <a:pPr>
            <a:defRPr sz="1862" b="1" i="0" u="none" strike="noStrike" kern="1200" cap="all" spc="50" baseline="0">
              <a:solidFill>
                <a:schemeClr val="tx1">
                  <a:lumMod val="65000"/>
                  <a:lumOff val="35000"/>
                </a:schemeClr>
              </a:solidFill>
              <a:latin typeface="Avenir Book"/>
              <a:ea typeface="+mn-ea"/>
              <a:cs typeface="+mn-cs"/>
            </a:defRPr>
          </a:pPr>
          <a:endParaRPr lang="en-US"/>
        </a:p>
      </c:txPr>
    </c:title>
    <c:autoTitleDeleted val="0"/>
    <c:plotArea>
      <c:layout/>
      <c:pieChart>
        <c:varyColors val="1"/>
        <c:ser>
          <c:idx val="0"/>
          <c:order val="0"/>
          <c:tx>
            <c:strRef>
              <c:f>Sheet1!$B$1</c:f>
              <c:strCache>
                <c:ptCount val="1"/>
                <c:pt idx="0">
                  <c:v>Breeding Population</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8BD9-46F4-A712-472F957E9113}"/>
              </c:ext>
            </c:extLst>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8BD9-46F4-A712-472F957E9113}"/>
              </c:ext>
            </c:extLst>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8BD9-46F4-A712-472F957E9113}"/>
              </c:ext>
            </c:extLst>
          </c:dPt>
          <c:dPt>
            <c:idx val="3"/>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8BD9-46F4-A712-472F957E9113}"/>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3</c:v>
                </c:pt>
                <c:pt idx="1">
                  <c:v>15</c:v>
                </c:pt>
                <c:pt idx="2">
                  <c:v>40</c:v>
                </c:pt>
                <c:pt idx="3">
                  <c:v>42</c:v>
                </c:pt>
              </c:numCache>
            </c:numRef>
          </c:val>
          <c:extLst>
            <c:ext xmlns:c16="http://schemas.microsoft.com/office/drawing/2014/chart" uri="{C3380CC4-5D6E-409C-BE32-E72D297353CC}">
              <c16:uniqueId val="{00000000-470F-44F2-9326-F814D51DB486}"/>
            </c:ext>
          </c:extLst>
        </c:ser>
        <c:dLbls>
          <c:dLblPos val="inEnd"/>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B35E8E-EB7B-5442-B995-B08F84357B02}" type="datetimeFigureOut">
              <a:rPr lang="en-US" smtClean="0"/>
              <a:t>7/20/2020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E8BE67-0BB1-4E4A-9D1B-95AE1BE93A79}" type="slidenum">
              <a:rPr lang="en-US" smtClean="0"/>
              <a:t>‹#›</a:t>
            </a:fld>
            <a:endParaRPr lang="en-US"/>
          </a:p>
        </p:txBody>
      </p:sp>
    </p:spTree>
    <p:extLst>
      <p:ext uri="{BB962C8B-B14F-4D97-AF65-F5344CB8AC3E}">
        <p14:creationId xmlns:p14="http://schemas.microsoft.com/office/powerpoint/2010/main" val="1507437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E8BE67-0BB1-4E4A-9D1B-95AE1BE93A79}" type="slidenum">
              <a:rPr lang="en-US" smtClean="0"/>
              <a:t>1</a:t>
            </a:fld>
            <a:endParaRPr lang="en-US"/>
          </a:p>
        </p:txBody>
      </p:sp>
    </p:spTree>
    <p:extLst>
      <p:ext uri="{BB962C8B-B14F-4D97-AF65-F5344CB8AC3E}">
        <p14:creationId xmlns:p14="http://schemas.microsoft.com/office/powerpoint/2010/main" val="28414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Insert Sunshine genetics video – </a:t>
            </a:r>
          </a:p>
          <a:p>
            <a:endParaRPr lang="en-US" dirty="0"/>
          </a:p>
          <a:p>
            <a:r>
              <a:rPr lang="en-US" dirty="0"/>
              <a:t>Donor preparation</a:t>
            </a:r>
          </a:p>
          <a:p>
            <a:r>
              <a:rPr lang="en-US" dirty="0"/>
              <a:t>Fertilization – internal/traditional or IVF (more on this in the next slide)</a:t>
            </a:r>
          </a:p>
          <a:p>
            <a:r>
              <a:rPr lang="en-US" dirty="0"/>
              <a:t>Embryo themselves – fresh (conception rate is better) /frozen </a:t>
            </a:r>
          </a:p>
          <a:p>
            <a:r>
              <a:rPr lang="en-US" dirty="0"/>
              <a:t>Preparing Recipients</a:t>
            </a:r>
          </a:p>
          <a:p>
            <a:r>
              <a:rPr lang="en-US" dirty="0"/>
              <a:t>Receiving Embryos</a:t>
            </a:r>
          </a:p>
        </p:txBody>
      </p:sp>
      <p:sp>
        <p:nvSpPr>
          <p:cNvPr id="4" name="Slide Number Placeholder 3"/>
          <p:cNvSpPr>
            <a:spLocks noGrp="1"/>
          </p:cNvSpPr>
          <p:nvPr>
            <p:ph type="sldNum" sz="quarter" idx="5"/>
          </p:nvPr>
        </p:nvSpPr>
        <p:spPr/>
        <p:txBody>
          <a:bodyPr/>
          <a:lstStyle/>
          <a:p>
            <a:fld id="{BCE8BE67-0BB1-4E4A-9D1B-95AE1BE93A79}" type="slidenum">
              <a:rPr lang="en-US" smtClean="0"/>
              <a:t>10</a:t>
            </a:fld>
            <a:endParaRPr lang="en-US"/>
          </a:p>
        </p:txBody>
      </p:sp>
    </p:spTree>
    <p:extLst>
      <p:ext uri="{BB962C8B-B14F-4D97-AF65-F5344CB8AC3E}">
        <p14:creationId xmlns:p14="http://schemas.microsoft.com/office/powerpoint/2010/main" val="839092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E8BE67-0BB1-4E4A-9D1B-95AE1BE93A79}" type="slidenum">
              <a:rPr lang="en-US" smtClean="0"/>
              <a:t>11</a:t>
            </a:fld>
            <a:endParaRPr lang="en-US"/>
          </a:p>
        </p:txBody>
      </p:sp>
    </p:spTree>
    <p:extLst>
      <p:ext uri="{BB962C8B-B14F-4D97-AF65-F5344CB8AC3E}">
        <p14:creationId xmlns:p14="http://schemas.microsoft.com/office/powerpoint/2010/main" val="4004793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E8BE67-0BB1-4E4A-9D1B-95AE1BE93A79}" type="slidenum">
              <a:rPr lang="en-US" smtClean="0"/>
              <a:t>13</a:t>
            </a:fld>
            <a:endParaRPr lang="en-US"/>
          </a:p>
        </p:txBody>
      </p:sp>
    </p:spTree>
    <p:extLst>
      <p:ext uri="{BB962C8B-B14F-4D97-AF65-F5344CB8AC3E}">
        <p14:creationId xmlns:p14="http://schemas.microsoft.com/office/powerpoint/2010/main" val="3007635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Pie chart of animals on farm – Average 330 animals – These are breeding population 145 cows milking/dry</a:t>
            </a:r>
          </a:p>
          <a:p>
            <a:pPr marL="171450" indent="-171450">
              <a:buFontTx/>
              <a:buChar char="-"/>
            </a:pPr>
            <a:r>
              <a:rPr lang="en-US" dirty="0"/>
              <a:t>3% - identified through genomic testing (10-12 donor animals)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15% used sexed semen – high quality, would like a female from her genetics, not a donor, but good genetic line</a:t>
            </a:r>
          </a:p>
          <a:p>
            <a:pPr marL="171450" indent="-171450">
              <a:buFontTx/>
              <a:buChar char="-"/>
            </a:pPr>
            <a:r>
              <a:rPr lang="en-US" dirty="0"/>
              <a:t>40% - recipient animals (75 recipient animals)</a:t>
            </a:r>
          </a:p>
          <a:p>
            <a:pPr marL="171450" indent="-171450">
              <a:buFontTx/>
              <a:buChar char="-"/>
            </a:pPr>
            <a:r>
              <a:rPr lang="en-US" dirty="0"/>
              <a:t>42% conventional mating – AI non-sexed semen, goal is a pregnancy and lactation cycle</a:t>
            </a:r>
          </a:p>
        </p:txBody>
      </p:sp>
      <p:sp>
        <p:nvSpPr>
          <p:cNvPr id="4" name="Slide Number Placeholder 3"/>
          <p:cNvSpPr>
            <a:spLocks noGrp="1"/>
          </p:cNvSpPr>
          <p:nvPr>
            <p:ph type="sldNum" sz="quarter" idx="5"/>
          </p:nvPr>
        </p:nvSpPr>
        <p:spPr/>
        <p:txBody>
          <a:bodyPr/>
          <a:lstStyle/>
          <a:p>
            <a:fld id="{BCE8BE67-0BB1-4E4A-9D1B-95AE1BE93A79}" type="slidenum">
              <a:rPr lang="en-US" smtClean="0"/>
              <a:t>14</a:t>
            </a:fld>
            <a:endParaRPr lang="en-US"/>
          </a:p>
        </p:txBody>
      </p:sp>
    </p:spTree>
    <p:extLst>
      <p:ext uri="{BB962C8B-B14F-4D97-AF65-F5344CB8AC3E}">
        <p14:creationId xmlns:p14="http://schemas.microsoft.com/office/powerpoint/2010/main" val="13447102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E8BE67-0BB1-4E4A-9D1B-95AE1BE93A79}" type="slidenum">
              <a:rPr lang="en-US" smtClean="0"/>
              <a:t>15</a:t>
            </a:fld>
            <a:endParaRPr lang="en-US"/>
          </a:p>
        </p:txBody>
      </p:sp>
    </p:spTree>
    <p:extLst>
      <p:ext uri="{BB962C8B-B14F-4D97-AF65-F5344CB8AC3E}">
        <p14:creationId xmlns:p14="http://schemas.microsoft.com/office/powerpoint/2010/main" val="13309601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more information I can get, the more testing I do, will determine how we produce</a:t>
            </a:r>
          </a:p>
          <a:p>
            <a:r>
              <a:rPr lang="en-US" dirty="0"/>
              <a:t>The cows genetics will dictate where we go – so long as we still focus on Quality Milk from Quality Cows</a:t>
            </a:r>
          </a:p>
        </p:txBody>
      </p:sp>
      <p:sp>
        <p:nvSpPr>
          <p:cNvPr id="4" name="Slide Number Placeholder 3"/>
          <p:cNvSpPr>
            <a:spLocks noGrp="1"/>
          </p:cNvSpPr>
          <p:nvPr>
            <p:ph type="sldNum" sz="quarter" idx="5"/>
          </p:nvPr>
        </p:nvSpPr>
        <p:spPr/>
        <p:txBody>
          <a:bodyPr/>
          <a:lstStyle/>
          <a:p>
            <a:fld id="{BCE8BE67-0BB1-4E4A-9D1B-95AE1BE93A79}" type="slidenum">
              <a:rPr lang="en-US" smtClean="0"/>
              <a:t>16</a:t>
            </a:fld>
            <a:endParaRPr lang="en-US"/>
          </a:p>
        </p:txBody>
      </p:sp>
    </p:spTree>
    <p:extLst>
      <p:ext uri="{BB962C8B-B14F-4D97-AF65-F5344CB8AC3E}">
        <p14:creationId xmlns:p14="http://schemas.microsoft.com/office/powerpoint/2010/main" val="3957923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Adam has </a:t>
            </a:r>
            <a:r>
              <a:rPr lang="en-US" dirty="0" err="1"/>
              <a:t>airieal</a:t>
            </a:r>
            <a:r>
              <a:rPr lang="en-US" dirty="0"/>
              <a:t> pic – will text</a:t>
            </a:r>
          </a:p>
        </p:txBody>
      </p:sp>
      <p:sp>
        <p:nvSpPr>
          <p:cNvPr id="4" name="Slide Number Placeholder 3"/>
          <p:cNvSpPr>
            <a:spLocks noGrp="1"/>
          </p:cNvSpPr>
          <p:nvPr>
            <p:ph type="sldNum" sz="quarter" idx="5"/>
          </p:nvPr>
        </p:nvSpPr>
        <p:spPr/>
        <p:txBody>
          <a:bodyPr/>
          <a:lstStyle/>
          <a:p>
            <a:fld id="{BCE8BE67-0BB1-4E4A-9D1B-95AE1BE93A79}" type="slidenum">
              <a:rPr lang="en-US" smtClean="0"/>
              <a:t>2</a:t>
            </a:fld>
            <a:endParaRPr lang="en-US"/>
          </a:p>
        </p:txBody>
      </p:sp>
    </p:spTree>
    <p:extLst>
      <p:ext uri="{BB962C8B-B14F-4D97-AF65-F5344CB8AC3E}">
        <p14:creationId xmlns:p14="http://schemas.microsoft.com/office/powerpoint/2010/main" val="2029714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title, headshot , etc.</a:t>
            </a:r>
          </a:p>
        </p:txBody>
      </p:sp>
      <p:sp>
        <p:nvSpPr>
          <p:cNvPr id="4" name="Slide Number Placeholder 3"/>
          <p:cNvSpPr>
            <a:spLocks noGrp="1"/>
          </p:cNvSpPr>
          <p:nvPr>
            <p:ph type="sldNum" sz="quarter" idx="5"/>
          </p:nvPr>
        </p:nvSpPr>
        <p:spPr/>
        <p:txBody>
          <a:bodyPr/>
          <a:lstStyle/>
          <a:p>
            <a:fld id="{BCE8BE67-0BB1-4E4A-9D1B-95AE1BE93A79}" type="slidenum">
              <a:rPr lang="en-US" smtClean="0"/>
              <a:t>3</a:t>
            </a:fld>
            <a:endParaRPr lang="en-US"/>
          </a:p>
        </p:txBody>
      </p:sp>
    </p:spTree>
    <p:extLst>
      <p:ext uri="{BB962C8B-B14F-4D97-AF65-F5344CB8AC3E}">
        <p14:creationId xmlns:p14="http://schemas.microsoft.com/office/powerpoint/2010/main" val="3694251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2400" dirty="0">
                <a:effectLst/>
                <a:latin typeface="Avenir Book"/>
                <a:ea typeface="Calibri" panose="020F0502020204030204" pitchFamily="34" charset="0"/>
                <a:cs typeface="Arial" panose="020B0604020202020204" pitchFamily="34" charset="0"/>
              </a:rPr>
              <a:t>Other than traditional AI –</a:t>
            </a:r>
          </a:p>
          <a:p>
            <a:pPr lvl="1"/>
            <a:r>
              <a:rPr lang="en-US" sz="2000" dirty="0">
                <a:effectLst/>
                <a:latin typeface="Avenir Book"/>
                <a:ea typeface="Calibri" panose="020F0502020204030204" pitchFamily="34" charset="0"/>
                <a:cs typeface="Arial" panose="020B0604020202020204" pitchFamily="34" charset="0"/>
              </a:rPr>
              <a:t>First ET in mid 1980’s</a:t>
            </a:r>
          </a:p>
          <a:p>
            <a:pPr lvl="1"/>
            <a:r>
              <a:rPr lang="en-US" sz="2000" dirty="0">
                <a:latin typeface="Avenir Book"/>
                <a:ea typeface="Calibri" panose="020F0502020204030204" pitchFamily="34" charset="0"/>
                <a:cs typeface="Arial" panose="020B0604020202020204" pitchFamily="34" charset="0"/>
              </a:rPr>
              <a:t>IVF in 2015</a:t>
            </a:r>
          </a:p>
          <a:p>
            <a:pPr lvl="1"/>
            <a:r>
              <a:rPr lang="en-US" sz="2000" dirty="0">
                <a:effectLst/>
                <a:latin typeface="Avenir Book"/>
                <a:ea typeface="Calibri" panose="020F0502020204030204" pitchFamily="34" charset="0"/>
                <a:cs typeface="Arial" panose="020B0604020202020204" pitchFamily="34" charset="0"/>
              </a:rPr>
              <a:t>75 </a:t>
            </a:r>
            <a:r>
              <a:rPr lang="en-US" sz="2000" dirty="0" err="1">
                <a:effectLst/>
                <a:latin typeface="Avenir Book"/>
                <a:ea typeface="Calibri" panose="020F0502020204030204" pitchFamily="34" charset="0"/>
                <a:cs typeface="Arial" panose="020B0604020202020204" pitchFamily="34" charset="0"/>
              </a:rPr>
              <a:t>Ets</a:t>
            </a:r>
            <a:r>
              <a:rPr lang="en-US" sz="2000" dirty="0">
                <a:effectLst/>
                <a:latin typeface="Avenir Book"/>
                <a:ea typeface="Calibri" panose="020F0502020204030204" pitchFamily="34" charset="0"/>
                <a:cs typeface="Arial" panose="020B0604020202020204" pitchFamily="34" charset="0"/>
              </a:rPr>
              <a:t> a year to add 40 quality heifers a year</a:t>
            </a:r>
          </a:p>
          <a:p>
            <a:pPr lvl="1"/>
            <a:r>
              <a:rPr lang="en-US" sz="2000" dirty="0">
                <a:latin typeface="Avenir Book"/>
                <a:ea typeface="Calibri" panose="020F0502020204030204" pitchFamily="34" charset="0"/>
                <a:cs typeface="Arial" panose="020B0604020202020204" pitchFamily="34" charset="0"/>
              </a:rPr>
              <a:t>Sorted semen</a:t>
            </a:r>
          </a:p>
          <a:p>
            <a:pPr lvl="1"/>
            <a:r>
              <a:rPr lang="en-US" sz="2000" dirty="0">
                <a:latin typeface="Avenir Book"/>
                <a:ea typeface="Calibri" panose="020F0502020204030204" pitchFamily="34" charset="0"/>
                <a:cs typeface="Arial" panose="020B0604020202020204" pitchFamily="34" charset="0"/>
              </a:rPr>
              <a:t>Improvement in Milk Production</a:t>
            </a:r>
            <a:endParaRPr lang="en-US" sz="2000" dirty="0">
              <a:effectLst/>
              <a:latin typeface="Avenir Book"/>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BCE8BE67-0BB1-4E4A-9D1B-95AE1BE93A79}" type="slidenum">
              <a:rPr lang="en-US" smtClean="0"/>
              <a:t>4</a:t>
            </a:fld>
            <a:endParaRPr lang="en-US"/>
          </a:p>
        </p:txBody>
      </p:sp>
    </p:spTree>
    <p:extLst>
      <p:ext uri="{BB962C8B-B14F-4D97-AF65-F5344CB8AC3E}">
        <p14:creationId xmlns:p14="http://schemas.microsoft.com/office/powerpoint/2010/main" val="3020245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last bullet point - Connect to what Matt will discuss earlier in the livestream about the importance of various traits varying based on breed/purpose. </a:t>
            </a:r>
          </a:p>
        </p:txBody>
      </p:sp>
      <p:sp>
        <p:nvSpPr>
          <p:cNvPr id="4" name="Slide Number Placeholder 3"/>
          <p:cNvSpPr>
            <a:spLocks noGrp="1"/>
          </p:cNvSpPr>
          <p:nvPr>
            <p:ph type="sldNum" sz="quarter" idx="5"/>
          </p:nvPr>
        </p:nvSpPr>
        <p:spPr/>
        <p:txBody>
          <a:bodyPr/>
          <a:lstStyle/>
          <a:p>
            <a:fld id="{BCE8BE67-0BB1-4E4A-9D1B-95AE1BE93A79}" type="slidenum">
              <a:rPr lang="en-US" smtClean="0"/>
              <a:t>5</a:t>
            </a:fld>
            <a:endParaRPr lang="en-US"/>
          </a:p>
        </p:txBody>
      </p:sp>
    </p:spTree>
    <p:extLst>
      <p:ext uri="{BB962C8B-B14F-4D97-AF65-F5344CB8AC3E}">
        <p14:creationId xmlns:p14="http://schemas.microsoft.com/office/powerpoint/2010/main" val="1631369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last bullet point - Connect to what Matt will discuss earlier in the livestream about the importance of various traits varying based on breed/purpose. </a:t>
            </a:r>
          </a:p>
        </p:txBody>
      </p:sp>
      <p:sp>
        <p:nvSpPr>
          <p:cNvPr id="4" name="Slide Number Placeholder 3"/>
          <p:cNvSpPr>
            <a:spLocks noGrp="1"/>
          </p:cNvSpPr>
          <p:nvPr>
            <p:ph type="sldNum" sz="quarter" idx="5"/>
          </p:nvPr>
        </p:nvSpPr>
        <p:spPr/>
        <p:txBody>
          <a:bodyPr/>
          <a:lstStyle/>
          <a:p>
            <a:fld id="{BCE8BE67-0BB1-4E4A-9D1B-95AE1BE93A79}" type="slidenum">
              <a:rPr lang="en-US" smtClean="0"/>
              <a:t>6</a:t>
            </a:fld>
            <a:endParaRPr lang="en-US"/>
          </a:p>
        </p:txBody>
      </p:sp>
    </p:spTree>
    <p:extLst>
      <p:ext uri="{BB962C8B-B14F-4D97-AF65-F5344CB8AC3E}">
        <p14:creationId xmlns:p14="http://schemas.microsoft.com/office/powerpoint/2010/main" val="694609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this a timeline</a:t>
            </a:r>
          </a:p>
        </p:txBody>
      </p:sp>
      <p:sp>
        <p:nvSpPr>
          <p:cNvPr id="4" name="Slide Number Placeholder 3"/>
          <p:cNvSpPr>
            <a:spLocks noGrp="1"/>
          </p:cNvSpPr>
          <p:nvPr>
            <p:ph type="sldNum" sz="quarter" idx="5"/>
          </p:nvPr>
        </p:nvSpPr>
        <p:spPr/>
        <p:txBody>
          <a:bodyPr/>
          <a:lstStyle/>
          <a:p>
            <a:fld id="{BCE8BE67-0BB1-4E4A-9D1B-95AE1BE93A79}" type="slidenum">
              <a:rPr lang="en-US" smtClean="0"/>
              <a:t>7</a:t>
            </a:fld>
            <a:endParaRPr lang="en-US"/>
          </a:p>
        </p:txBody>
      </p:sp>
    </p:spTree>
    <p:extLst>
      <p:ext uri="{BB962C8B-B14F-4D97-AF65-F5344CB8AC3E}">
        <p14:creationId xmlns:p14="http://schemas.microsoft.com/office/powerpoint/2010/main" val="35959331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E8BE67-0BB1-4E4A-9D1B-95AE1BE93A79}" type="slidenum">
              <a:rPr lang="en-US" smtClean="0"/>
              <a:t>8</a:t>
            </a:fld>
            <a:endParaRPr lang="en-US"/>
          </a:p>
        </p:txBody>
      </p:sp>
    </p:spTree>
    <p:extLst>
      <p:ext uri="{BB962C8B-B14F-4D97-AF65-F5344CB8AC3E}">
        <p14:creationId xmlns:p14="http://schemas.microsoft.com/office/powerpoint/2010/main" val="1227703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Insert Sunshine genetics video – </a:t>
            </a:r>
          </a:p>
          <a:p>
            <a:endParaRPr lang="en-US" dirty="0"/>
          </a:p>
          <a:p>
            <a:r>
              <a:rPr lang="en-US" dirty="0"/>
              <a:t>Donor preparation</a:t>
            </a:r>
          </a:p>
          <a:p>
            <a:r>
              <a:rPr lang="en-US" dirty="0"/>
              <a:t>Fertilization – internal/traditional or IVF (more on this in the next slide)</a:t>
            </a:r>
          </a:p>
          <a:p>
            <a:r>
              <a:rPr lang="en-US" dirty="0"/>
              <a:t>Embryo themselves – fresh (conception rate is better) /frozen </a:t>
            </a:r>
          </a:p>
          <a:p>
            <a:r>
              <a:rPr lang="en-US" dirty="0"/>
              <a:t>Preparing Recipients</a:t>
            </a:r>
          </a:p>
          <a:p>
            <a:r>
              <a:rPr lang="en-US" dirty="0"/>
              <a:t>Receiving Embryos</a:t>
            </a:r>
          </a:p>
        </p:txBody>
      </p:sp>
      <p:sp>
        <p:nvSpPr>
          <p:cNvPr id="4" name="Slide Number Placeholder 3"/>
          <p:cNvSpPr>
            <a:spLocks noGrp="1"/>
          </p:cNvSpPr>
          <p:nvPr>
            <p:ph type="sldNum" sz="quarter" idx="5"/>
          </p:nvPr>
        </p:nvSpPr>
        <p:spPr/>
        <p:txBody>
          <a:bodyPr/>
          <a:lstStyle/>
          <a:p>
            <a:fld id="{BCE8BE67-0BB1-4E4A-9D1B-95AE1BE93A79}" type="slidenum">
              <a:rPr lang="en-US" smtClean="0"/>
              <a:t>9</a:t>
            </a:fld>
            <a:endParaRPr lang="en-US"/>
          </a:p>
        </p:txBody>
      </p:sp>
    </p:spTree>
    <p:extLst>
      <p:ext uri="{BB962C8B-B14F-4D97-AF65-F5344CB8AC3E}">
        <p14:creationId xmlns:p14="http://schemas.microsoft.com/office/powerpoint/2010/main" val="1647856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EE594-16FA-1447-BBF8-F041955CA8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A7D6F57-2FCC-8D4C-97CD-656A83FE74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B742D05-5439-AB4B-B1B2-ADE0123E12F9}"/>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5" name="Footer Placeholder 4">
            <a:extLst>
              <a:ext uri="{FF2B5EF4-FFF2-40B4-BE49-F238E27FC236}">
                <a16:creationId xmlns:a16="http://schemas.microsoft.com/office/drawing/2014/main" id="{100B71AC-6444-3C4C-9569-055810FBB7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60E6E0-DDD3-EC4A-93A5-79A4D6A32F5E}"/>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175561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9ECC7-AA70-6D47-AB56-48EEABB04F0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B56F6A3-BB53-4947-AB48-1277606037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EE50A1-67A7-F44E-9FD8-88E6512C8DD0}"/>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5" name="Footer Placeholder 4">
            <a:extLst>
              <a:ext uri="{FF2B5EF4-FFF2-40B4-BE49-F238E27FC236}">
                <a16:creationId xmlns:a16="http://schemas.microsoft.com/office/drawing/2014/main" id="{03B095ED-B746-4641-B0CC-447CB10024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B33235-DB8B-7B4B-B78C-68F174177C0A}"/>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943931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20C44C-5675-F645-888D-450BC0AB90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4084C4F-2036-9341-B235-B4A05C3177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BB36F7-BBB7-7A45-85B4-4A54E4304343}"/>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5" name="Footer Placeholder 4">
            <a:extLst>
              <a:ext uri="{FF2B5EF4-FFF2-40B4-BE49-F238E27FC236}">
                <a16:creationId xmlns:a16="http://schemas.microsoft.com/office/drawing/2014/main" id="{294EDBFA-1C80-AF47-B600-F6B193ADE5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F4B53D-D8FD-754B-BFD0-32F31BE43784}"/>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2929608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854E2-AB09-1E4C-B378-63D404EBE0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63FBFA-BAF3-7846-A983-861E00A5C54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0D2A70-BE65-FB47-A595-AE2E2BF9E72B}"/>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5" name="Footer Placeholder 4">
            <a:extLst>
              <a:ext uri="{FF2B5EF4-FFF2-40B4-BE49-F238E27FC236}">
                <a16:creationId xmlns:a16="http://schemas.microsoft.com/office/drawing/2014/main" id="{AFFBE082-CFF8-2B43-9CAD-2131C4DD7B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634B02-A449-094E-97B5-8D23403FE7EE}"/>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3539691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57683-4C9E-0E48-BC8B-FA3918CDDD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57F47A0-FBDD-D64C-B7D8-2ABBDD88C29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69AF4A0-C28A-1A46-964B-8011133D9DAB}"/>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5" name="Footer Placeholder 4">
            <a:extLst>
              <a:ext uri="{FF2B5EF4-FFF2-40B4-BE49-F238E27FC236}">
                <a16:creationId xmlns:a16="http://schemas.microsoft.com/office/drawing/2014/main" id="{B7BE8C6F-B9D9-974E-A518-FC4B56EC21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486B5F-D37B-F74D-8C04-28B81F16944C}"/>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3312395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2FB25-5800-8948-8E54-B10F309D594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4E0F7B-A4FC-CD47-9D69-58EE1CCD187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3A2B555-618F-BD4C-9960-ABAE8ACBA2F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0FDB98A-514B-754B-9792-F16AA90C5942}"/>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6" name="Footer Placeholder 5">
            <a:extLst>
              <a:ext uri="{FF2B5EF4-FFF2-40B4-BE49-F238E27FC236}">
                <a16:creationId xmlns:a16="http://schemas.microsoft.com/office/drawing/2014/main" id="{C6FB8C3D-A5C5-ED47-AD3E-E8EFCCD687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11DDDA-E229-1E48-BAA6-0B17053C6AAF}"/>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12354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AE1DE-5718-0843-8B16-3C437281A3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B6D469D-F4A0-B641-A524-A5C0094144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375B5A-6F49-414A-8E27-234A87DC72E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9542530-A3EA-4646-BBF0-B27E545457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5FF6E38-A59F-FD43-9E43-E10CFCCA1B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2422F8-0995-9544-8F69-5A62D2F2D46B}"/>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8" name="Footer Placeholder 7">
            <a:extLst>
              <a:ext uri="{FF2B5EF4-FFF2-40B4-BE49-F238E27FC236}">
                <a16:creationId xmlns:a16="http://schemas.microsoft.com/office/drawing/2014/main" id="{5379DC08-C984-E644-8B97-0D7D3510B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80FF9F-013D-AF40-AB48-D9904E3F3A09}"/>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1730367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7649F-72F6-1248-9E88-95418D18B58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2F14D7-EB94-F64F-BD0F-8034566198C8}"/>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4" name="Footer Placeholder 3">
            <a:extLst>
              <a:ext uri="{FF2B5EF4-FFF2-40B4-BE49-F238E27FC236}">
                <a16:creationId xmlns:a16="http://schemas.microsoft.com/office/drawing/2014/main" id="{9A0B7178-76D0-7C4C-AB21-25E754C7924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ABF77C4-162C-8F4A-B606-F277CC057CA4}"/>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1490375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39AF81-A140-574C-B049-79A39C69B5E7}"/>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3" name="Footer Placeholder 2">
            <a:extLst>
              <a:ext uri="{FF2B5EF4-FFF2-40B4-BE49-F238E27FC236}">
                <a16:creationId xmlns:a16="http://schemas.microsoft.com/office/drawing/2014/main" id="{205A4BBA-8941-3842-9A6E-40BAA17015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3115098-7ED5-394A-8E9C-E633E77F9AD1}"/>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2275571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144E8-9365-7C4D-A4BB-8C5463E422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696130A-AD7C-7D45-973B-879DCC8148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5FFFE6-DE8D-8741-8405-381C786CFD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0AAEA3-8A7D-A84A-8852-C2865F61260E}"/>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6" name="Footer Placeholder 5">
            <a:extLst>
              <a:ext uri="{FF2B5EF4-FFF2-40B4-BE49-F238E27FC236}">
                <a16:creationId xmlns:a16="http://schemas.microsoft.com/office/drawing/2014/main" id="{88D44278-EC91-C74A-81F2-D11D8A0C55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F001D7-6735-E84A-9CD6-0BF4F8DA5944}"/>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1551802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AB8DB-82FC-CB40-B56B-A8DC21AC14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B6F71C-882F-9C4B-A6E4-00824F98DE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B8DCC84-F26D-464B-A0C1-9A51831A03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61DE79-AB31-D946-B972-0DB548B8BC86}"/>
              </a:ext>
            </a:extLst>
          </p:cNvPr>
          <p:cNvSpPr>
            <a:spLocks noGrp="1"/>
          </p:cNvSpPr>
          <p:nvPr>
            <p:ph type="dt" sz="half" idx="10"/>
          </p:nvPr>
        </p:nvSpPr>
        <p:spPr/>
        <p:txBody>
          <a:bodyPr/>
          <a:lstStyle/>
          <a:p>
            <a:fld id="{46C92145-1F21-A547-9E2C-CC585D6F3476}" type="datetimeFigureOut">
              <a:rPr lang="en-US" smtClean="0"/>
              <a:t>7/20/2020</a:t>
            </a:fld>
            <a:endParaRPr lang="en-US"/>
          </a:p>
        </p:txBody>
      </p:sp>
      <p:sp>
        <p:nvSpPr>
          <p:cNvPr id="6" name="Footer Placeholder 5">
            <a:extLst>
              <a:ext uri="{FF2B5EF4-FFF2-40B4-BE49-F238E27FC236}">
                <a16:creationId xmlns:a16="http://schemas.microsoft.com/office/drawing/2014/main" id="{85923399-5342-CF48-9E8E-3B55FAA33A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FBA015-E6E5-F24E-8126-3DB67B05E2CD}"/>
              </a:ext>
            </a:extLst>
          </p:cNvPr>
          <p:cNvSpPr>
            <a:spLocks noGrp="1"/>
          </p:cNvSpPr>
          <p:nvPr>
            <p:ph type="sldNum" sz="quarter" idx="12"/>
          </p:nvPr>
        </p:nvSpPr>
        <p:spPr/>
        <p:txBody>
          <a:bodyPr/>
          <a:lstStyle/>
          <a:p>
            <a:fld id="{A93D5D94-AC2F-3246-B45D-8F26D2F5E016}" type="slidenum">
              <a:rPr lang="en-US" smtClean="0"/>
              <a:t>‹#›</a:t>
            </a:fld>
            <a:endParaRPr lang="en-US"/>
          </a:p>
        </p:txBody>
      </p:sp>
    </p:spTree>
    <p:extLst>
      <p:ext uri="{BB962C8B-B14F-4D97-AF65-F5344CB8AC3E}">
        <p14:creationId xmlns:p14="http://schemas.microsoft.com/office/powerpoint/2010/main" val="51227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8CD4E1-0C17-E849-96D0-1E5054EA53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DD1B8D-7BCD-3C41-8DEB-5E39905990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6E3966-950F-E54D-ABBD-8C8618B177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92145-1F21-A547-9E2C-CC585D6F3476}" type="datetimeFigureOut">
              <a:rPr lang="en-US" smtClean="0"/>
              <a:t>7/20/2020</a:t>
            </a:fld>
            <a:endParaRPr lang="en-US"/>
          </a:p>
        </p:txBody>
      </p:sp>
      <p:sp>
        <p:nvSpPr>
          <p:cNvPr id="5" name="Footer Placeholder 4">
            <a:extLst>
              <a:ext uri="{FF2B5EF4-FFF2-40B4-BE49-F238E27FC236}">
                <a16:creationId xmlns:a16="http://schemas.microsoft.com/office/drawing/2014/main" id="{2B73DCAE-61CE-DB48-95C9-3CDE010965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60B5E92-56F1-264B-86A3-833310650D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3D5D94-AC2F-3246-B45D-8F26D2F5E016}" type="slidenum">
              <a:rPr lang="en-US" smtClean="0"/>
              <a:t>‹#›</a:t>
            </a:fld>
            <a:endParaRPr lang="en-US"/>
          </a:p>
        </p:txBody>
      </p:sp>
    </p:spTree>
    <p:extLst>
      <p:ext uri="{BB962C8B-B14F-4D97-AF65-F5344CB8AC3E}">
        <p14:creationId xmlns:p14="http://schemas.microsoft.com/office/powerpoint/2010/main" val="14489969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ov"/><Relationship Id="rId1" Type="http://schemas.microsoft.com/office/2007/relationships/media" Target="../media/media2.mov"/><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886D8A-868F-BC4C-AD7F-98DD25371EC9}"/>
              </a:ext>
            </a:extLst>
          </p:cNvPr>
          <p:cNvSpPr>
            <a:spLocks noGrp="1"/>
          </p:cNvSpPr>
          <p:nvPr>
            <p:ph type="ctrTitle"/>
          </p:nvPr>
        </p:nvSpPr>
        <p:spPr>
          <a:xfrm>
            <a:off x="674237" y="914400"/>
            <a:ext cx="3657600" cy="2893506"/>
          </a:xfrm>
        </p:spPr>
        <p:txBody>
          <a:bodyPr>
            <a:normAutofit/>
          </a:bodyPr>
          <a:lstStyle/>
          <a:p>
            <a:r>
              <a:rPr lang="en-US" sz="4800" dirty="0">
                <a:solidFill>
                  <a:srgbClr val="FFFFFF"/>
                </a:solidFill>
                <a:latin typeface="Baskerville" panose="02020502070401020303" pitchFamily="18" charset="0"/>
                <a:ea typeface="Baskerville" panose="02020502070401020303" pitchFamily="18" charset="0"/>
              </a:rPr>
              <a:t>Dairy Cattle Genetics</a:t>
            </a:r>
          </a:p>
        </p:txBody>
      </p:sp>
      <p:cxnSp>
        <p:nvCxnSpPr>
          <p:cNvPr id="11" name="Straight Connector 10">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4" name="Content Placeholder 8">
            <a:extLst>
              <a:ext uri="{FF2B5EF4-FFF2-40B4-BE49-F238E27FC236}">
                <a16:creationId xmlns:a16="http://schemas.microsoft.com/office/drawing/2014/main" id="{404E5B8A-A1E6-7649-A3F1-27669E31A584}"/>
              </a:ext>
            </a:extLst>
          </p:cNvPr>
          <p:cNvPicPr>
            <a:picLocks noChangeAspect="1"/>
          </p:cNvPicPr>
          <p:nvPr/>
        </p:nvPicPr>
        <p:blipFill>
          <a:blip r:embed="rId3"/>
          <a:stretch>
            <a:fillRect/>
          </a:stretch>
        </p:blipFill>
        <p:spPr>
          <a:xfrm>
            <a:off x="5153822" y="2196335"/>
            <a:ext cx="6553545" cy="2473272"/>
          </a:xfrm>
          <a:prstGeom prst="rect">
            <a:avLst/>
          </a:prstGeom>
        </p:spPr>
      </p:pic>
    </p:spTree>
    <p:extLst>
      <p:ext uri="{BB962C8B-B14F-4D97-AF65-F5344CB8AC3E}">
        <p14:creationId xmlns:p14="http://schemas.microsoft.com/office/powerpoint/2010/main" val="1345325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G_2126">
            <a:hlinkClick r:id="" action="ppaction://media"/>
            <a:extLst>
              <a:ext uri="{FF2B5EF4-FFF2-40B4-BE49-F238E27FC236}">
                <a16:creationId xmlns:a16="http://schemas.microsoft.com/office/drawing/2014/main" id="{24FEBB7B-8886-4B0D-A8DC-058B0DF8465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76528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41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In vitro Fertilization (IVF)</a:t>
            </a:r>
          </a:p>
        </p:txBody>
      </p:sp>
      <p:sp>
        <p:nvSpPr>
          <p:cNvPr id="4" name="Content Placeholder 3">
            <a:extLst>
              <a:ext uri="{FF2B5EF4-FFF2-40B4-BE49-F238E27FC236}">
                <a16:creationId xmlns:a16="http://schemas.microsoft.com/office/drawing/2014/main" id="{25562457-1B3D-42EA-B6FA-E26867DC5B4F}"/>
              </a:ext>
            </a:extLst>
          </p:cNvPr>
          <p:cNvSpPr>
            <a:spLocks noGrp="1"/>
          </p:cNvSpPr>
          <p:nvPr>
            <p:ph idx="1"/>
          </p:nvPr>
        </p:nvSpPr>
        <p:spPr>
          <a:xfrm>
            <a:off x="661214" y="2007471"/>
            <a:ext cx="10515599" cy="4125741"/>
          </a:xfrm>
        </p:spPr>
        <p:txBody>
          <a:bodyPr>
            <a:normAutofit fontScale="92500" lnSpcReduction="10000"/>
          </a:bodyPr>
          <a:lstStyle/>
          <a:p>
            <a:pPr marL="0" marR="0">
              <a:spcBef>
                <a:spcPts val="1200"/>
              </a:spcBef>
              <a:spcAft>
                <a:spcPts val="0"/>
              </a:spcAft>
              <a:buFont typeface="Arial" panose="020B0604020202020204" pitchFamily="34" charset="0"/>
              <a:buChar char="•"/>
            </a:pPr>
            <a:r>
              <a:rPr lang="en-US" dirty="0">
                <a:effectLst/>
                <a:latin typeface="Avenir Next LT Pro" panose="020B0504020202020204" pitchFamily="34" charset="0"/>
              </a:rPr>
              <a:t> Veterinarian creates a schedule for the age/size of the heifer.</a:t>
            </a:r>
          </a:p>
          <a:p>
            <a:pPr marL="0" marR="0">
              <a:spcBef>
                <a:spcPts val="1200"/>
              </a:spcBef>
              <a:spcAft>
                <a:spcPts val="0"/>
              </a:spcAft>
              <a:buFont typeface="Arial" panose="020B0604020202020204" pitchFamily="34" charset="0"/>
              <a:buChar char="•"/>
            </a:pPr>
            <a:r>
              <a:rPr lang="en-US" dirty="0">
                <a:effectLst/>
                <a:latin typeface="Avenir Next LT Pro" panose="020B0504020202020204" pitchFamily="34" charset="0"/>
              </a:rPr>
              <a:t>After a series of Follicle Stimulating Hormone (FSH) doses, oocytes are removed using an ultrasound guided needle, filtered, and sorted. </a:t>
            </a:r>
          </a:p>
          <a:p>
            <a:pPr marL="0" marR="0">
              <a:spcBef>
                <a:spcPts val="1200"/>
              </a:spcBef>
              <a:spcAft>
                <a:spcPts val="0"/>
              </a:spcAft>
              <a:buFont typeface="Arial" panose="020B0604020202020204" pitchFamily="34" charset="0"/>
              <a:buChar char="•"/>
            </a:pPr>
            <a:r>
              <a:rPr lang="en-US" dirty="0">
                <a:effectLst/>
                <a:latin typeface="Avenir Next LT Pro" panose="020B0504020202020204" pitchFamily="34" charset="0"/>
              </a:rPr>
              <a:t>Then transported to an IVF lab in Iowa.</a:t>
            </a:r>
          </a:p>
          <a:p>
            <a:pPr marL="0" marR="0">
              <a:spcBef>
                <a:spcPts val="1200"/>
              </a:spcBef>
              <a:spcAft>
                <a:spcPts val="0"/>
              </a:spcAft>
              <a:buFont typeface="Arial" panose="020B0604020202020204" pitchFamily="34" charset="0"/>
              <a:buChar char="•"/>
            </a:pPr>
            <a:r>
              <a:rPr lang="en-US" dirty="0">
                <a:effectLst/>
                <a:latin typeface="Avenir Next LT Pro" panose="020B0504020202020204" pitchFamily="34" charset="0"/>
              </a:rPr>
              <a:t>Once the arrive, oocytes are placed in growing media and fertilized in a dish with the desired mating. </a:t>
            </a:r>
          </a:p>
          <a:p>
            <a:pPr marL="0" marR="0">
              <a:spcBef>
                <a:spcPts val="1200"/>
              </a:spcBef>
              <a:spcAft>
                <a:spcPts val="0"/>
              </a:spcAft>
              <a:buFont typeface="Arial" panose="020B0604020202020204" pitchFamily="34" charset="0"/>
              <a:buChar char="•"/>
            </a:pPr>
            <a:r>
              <a:rPr lang="en-US" dirty="0">
                <a:effectLst/>
                <a:latin typeface="Avenir Next LT Pro" panose="020B0504020202020204" pitchFamily="34" charset="0"/>
              </a:rPr>
              <a:t>After 7 days, the embryos that are viable pregnancies are incubated and transported back to our veterinarian. Viewed under a microscope for stage and quality and readied for transfer.</a:t>
            </a:r>
          </a:p>
          <a:p>
            <a:pPr marL="0" indent="0">
              <a:spcBef>
                <a:spcPts val="1200"/>
              </a:spcBef>
              <a:buNone/>
            </a:pPr>
            <a:endParaRPr lang="en-US" sz="3600" dirty="0">
              <a:latin typeface="Avenir Next LT Pro" panose="020B0504020202020204" pitchFamily="34" charset="0"/>
            </a:endParaRPr>
          </a:p>
        </p:txBody>
      </p:sp>
    </p:spTree>
    <p:extLst>
      <p:ext uri="{BB962C8B-B14F-4D97-AF65-F5344CB8AC3E}">
        <p14:creationId xmlns:p14="http://schemas.microsoft.com/office/powerpoint/2010/main" val="3519709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G_2133">
            <a:hlinkClick r:id="" action="ppaction://media"/>
            <a:extLst>
              <a:ext uri="{FF2B5EF4-FFF2-40B4-BE49-F238E27FC236}">
                <a16:creationId xmlns:a16="http://schemas.microsoft.com/office/drawing/2014/main" id="{81B5A301-55CB-4004-B1B6-26534CE8580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89088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1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 Sexed Semen</a:t>
            </a:r>
          </a:p>
        </p:txBody>
      </p:sp>
      <p:sp>
        <p:nvSpPr>
          <p:cNvPr id="4" name="Content Placeholder 3">
            <a:extLst>
              <a:ext uri="{FF2B5EF4-FFF2-40B4-BE49-F238E27FC236}">
                <a16:creationId xmlns:a16="http://schemas.microsoft.com/office/drawing/2014/main" id="{25562457-1B3D-42EA-B6FA-E26867DC5B4F}"/>
              </a:ext>
            </a:extLst>
          </p:cNvPr>
          <p:cNvSpPr>
            <a:spLocks noGrp="1"/>
          </p:cNvSpPr>
          <p:nvPr>
            <p:ph idx="1"/>
          </p:nvPr>
        </p:nvSpPr>
        <p:spPr/>
        <p:txBody>
          <a:bodyPr/>
          <a:lstStyle/>
          <a:p>
            <a:r>
              <a:rPr lang="en-US" dirty="0">
                <a:latin typeface="Avenir Next LT Pro" panose="020B0504020202020204" pitchFamily="34" charset="0"/>
              </a:rPr>
              <a:t>Sorting of X and Y chromosome carrying semen sex cells</a:t>
            </a:r>
          </a:p>
          <a:p>
            <a:pPr lvl="1"/>
            <a:r>
              <a:rPr lang="en-US" sz="2200" dirty="0">
                <a:latin typeface="Avenir Next LT Pro" panose="020B0504020202020204" pitchFamily="34" charset="0"/>
              </a:rPr>
              <a:t>Dairy desires the X chromosome to = XX genotype</a:t>
            </a:r>
          </a:p>
          <a:p>
            <a:pPr lvl="2"/>
            <a:r>
              <a:rPr lang="en-US" sz="2200" dirty="0">
                <a:latin typeface="Avenir Next LT Pro" panose="020B0504020202020204" pitchFamily="34" charset="0"/>
              </a:rPr>
              <a:t>This allows us to target female offspring from our best animals</a:t>
            </a:r>
          </a:p>
          <a:p>
            <a:pPr marL="914400" lvl="2" indent="0">
              <a:buNone/>
            </a:pPr>
            <a:endParaRPr lang="en-US" dirty="0">
              <a:latin typeface="Avenir Next LT Pro" panose="020B0504020202020204" pitchFamily="34" charset="0"/>
            </a:endParaRPr>
          </a:p>
          <a:p>
            <a:r>
              <a:rPr lang="en-US" dirty="0">
                <a:latin typeface="Avenir Next LT Pro" panose="020B0504020202020204" pitchFamily="34" charset="0"/>
              </a:rPr>
              <a:t>The use of sexed semen in ET or IVF multiplies our ability to create more females from the same mating. </a:t>
            </a:r>
          </a:p>
          <a:p>
            <a:endParaRPr lang="en-US" dirty="0">
              <a:latin typeface="Avenir Next LT Pro" panose="020B0504020202020204" pitchFamily="34" charset="0"/>
            </a:endParaRPr>
          </a:p>
          <a:p>
            <a:r>
              <a:rPr lang="en-US" dirty="0">
                <a:latin typeface="Avenir Next LT Pro" panose="020B0504020202020204" pitchFamily="34" charset="0"/>
              </a:rPr>
              <a:t>It’s also another tool the industry uses for internal growth in herd size and raising the genetic level of a herd. </a:t>
            </a:r>
          </a:p>
        </p:txBody>
      </p:sp>
    </p:spTree>
    <p:extLst>
      <p:ext uri="{BB962C8B-B14F-4D97-AF65-F5344CB8AC3E}">
        <p14:creationId xmlns:p14="http://schemas.microsoft.com/office/powerpoint/2010/main" val="71325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Our Current Herd</a:t>
            </a:r>
          </a:p>
        </p:txBody>
      </p:sp>
      <p:graphicFrame>
        <p:nvGraphicFramePr>
          <p:cNvPr id="11" name="Content Placeholder 10">
            <a:extLst>
              <a:ext uri="{FF2B5EF4-FFF2-40B4-BE49-F238E27FC236}">
                <a16:creationId xmlns:a16="http://schemas.microsoft.com/office/drawing/2014/main" id="{A8008679-2B1C-44EB-8BFD-B68191166970}"/>
              </a:ext>
            </a:extLst>
          </p:cNvPr>
          <p:cNvGraphicFramePr>
            <a:graphicFrameLocks noGrp="1"/>
          </p:cNvGraphicFramePr>
          <p:nvPr>
            <p:ph idx="1"/>
            <p:extLst>
              <p:ext uri="{D42A27DB-BD31-4B8C-83A1-F6EECF244321}">
                <p14:modId xmlns:p14="http://schemas.microsoft.com/office/powerpoint/2010/main" val="1131463098"/>
              </p:ext>
            </p:extLst>
          </p:nvPr>
        </p:nvGraphicFramePr>
        <p:xfrm>
          <a:off x="-109817" y="2339788"/>
          <a:ext cx="4944035" cy="4351338"/>
        </p:xfrm>
        <a:graphic>
          <a:graphicData uri="http://schemas.openxmlformats.org/drawingml/2006/chart">
            <c:chart xmlns:c="http://schemas.openxmlformats.org/drawingml/2006/chart" xmlns:r="http://schemas.openxmlformats.org/officeDocument/2006/relationships" r:id="rId3"/>
          </a:graphicData>
        </a:graphic>
      </p:graphicFrame>
      <p:cxnSp>
        <p:nvCxnSpPr>
          <p:cNvPr id="14" name="Straight Connector 13">
            <a:extLst>
              <a:ext uri="{FF2B5EF4-FFF2-40B4-BE49-F238E27FC236}">
                <a16:creationId xmlns:a16="http://schemas.microsoft.com/office/drawing/2014/main" id="{25AB6DA8-43B6-49C5-B690-9DD59625761B}"/>
              </a:ext>
            </a:extLst>
          </p:cNvPr>
          <p:cNvCxnSpPr>
            <a:cxnSpLocks/>
          </p:cNvCxnSpPr>
          <p:nvPr/>
        </p:nvCxnSpPr>
        <p:spPr>
          <a:xfrm>
            <a:off x="2494431" y="2853951"/>
            <a:ext cx="3870511"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F099861-FD31-4B47-954C-0B5DA926A6F6}"/>
              </a:ext>
            </a:extLst>
          </p:cNvPr>
          <p:cNvSpPr txBox="1"/>
          <p:nvPr/>
        </p:nvSpPr>
        <p:spPr>
          <a:xfrm>
            <a:off x="4728881" y="2441993"/>
            <a:ext cx="6270811" cy="369332"/>
          </a:xfrm>
          <a:prstGeom prst="rect">
            <a:avLst/>
          </a:prstGeom>
          <a:noFill/>
        </p:spPr>
        <p:txBody>
          <a:bodyPr wrap="square" rtlCol="0">
            <a:spAutoFit/>
          </a:bodyPr>
          <a:lstStyle/>
          <a:p>
            <a:r>
              <a:rPr lang="en-US" b="1" dirty="0">
                <a:latin typeface="Avenir Book"/>
              </a:rPr>
              <a:t>3% </a:t>
            </a:r>
            <a:r>
              <a:rPr lang="en-US" dirty="0">
                <a:latin typeface="Avenir Book"/>
              </a:rPr>
              <a:t>identified through </a:t>
            </a:r>
            <a:r>
              <a:rPr lang="en-US" b="1" dirty="0">
                <a:latin typeface="Avenir Book"/>
              </a:rPr>
              <a:t>genomic testing </a:t>
            </a:r>
            <a:r>
              <a:rPr lang="en-US" dirty="0">
                <a:latin typeface="Avenir Book"/>
              </a:rPr>
              <a:t>(10-12 </a:t>
            </a:r>
            <a:r>
              <a:rPr lang="en-US" b="1" dirty="0">
                <a:latin typeface="Avenir Book"/>
              </a:rPr>
              <a:t>donor</a:t>
            </a:r>
            <a:r>
              <a:rPr lang="en-US" dirty="0">
                <a:latin typeface="Avenir Book"/>
              </a:rPr>
              <a:t> animals)</a:t>
            </a:r>
          </a:p>
        </p:txBody>
      </p:sp>
      <p:cxnSp>
        <p:nvCxnSpPr>
          <p:cNvPr id="16" name="Straight Connector 15">
            <a:extLst>
              <a:ext uri="{FF2B5EF4-FFF2-40B4-BE49-F238E27FC236}">
                <a16:creationId xmlns:a16="http://schemas.microsoft.com/office/drawing/2014/main" id="{36EC98EC-DBD8-4F76-BE09-06E84E1B808A}"/>
              </a:ext>
            </a:extLst>
          </p:cNvPr>
          <p:cNvCxnSpPr>
            <a:cxnSpLocks/>
          </p:cNvCxnSpPr>
          <p:nvPr/>
        </p:nvCxnSpPr>
        <p:spPr>
          <a:xfrm>
            <a:off x="4119283" y="4808257"/>
            <a:ext cx="224565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E626EED-045D-402D-AAF0-324B8C338C41}"/>
              </a:ext>
            </a:extLst>
          </p:cNvPr>
          <p:cNvCxnSpPr>
            <a:cxnSpLocks/>
          </p:cNvCxnSpPr>
          <p:nvPr/>
        </p:nvCxnSpPr>
        <p:spPr>
          <a:xfrm>
            <a:off x="3886201" y="3723527"/>
            <a:ext cx="247874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6CFC555-29B8-4ECA-A130-0732D248C8D6}"/>
              </a:ext>
            </a:extLst>
          </p:cNvPr>
          <p:cNvCxnSpPr>
            <a:cxnSpLocks/>
          </p:cNvCxnSpPr>
          <p:nvPr/>
        </p:nvCxnSpPr>
        <p:spPr>
          <a:xfrm>
            <a:off x="954741" y="5536593"/>
            <a:ext cx="5410201"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BB974FA-5F9D-4ED9-A12C-E7A31F5F00EC}"/>
              </a:ext>
            </a:extLst>
          </p:cNvPr>
          <p:cNvSpPr txBox="1"/>
          <p:nvPr/>
        </p:nvSpPr>
        <p:spPr>
          <a:xfrm>
            <a:off x="4728882" y="3268942"/>
            <a:ext cx="6624917" cy="646331"/>
          </a:xfrm>
          <a:prstGeom prst="rect">
            <a:avLst/>
          </a:prstGeom>
          <a:noFill/>
        </p:spPr>
        <p:txBody>
          <a:bodyPr wrap="square" rtlCol="0">
            <a:spAutoFit/>
          </a:bodyPr>
          <a:lstStyle/>
          <a:p>
            <a:r>
              <a:rPr lang="en-US" b="1" dirty="0">
                <a:latin typeface="Avenir Book"/>
              </a:rPr>
              <a:t>15% </a:t>
            </a:r>
            <a:r>
              <a:rPr lang="en-US" dirty="0">
                <a:latin typeface="Avenir Book"/>
              </a:rPr>
              <a:t>used </a:t>
            </a:r>
            <a:r>
              <a:rPr lang="en-US" b="1" dirty="0">
                <a:latin typeface="Avenir Book"/>
              </a:rPr>
              <a:t>sexed semen </a:t>
            </a:r>
            <a:r>
              <a:rPr lang="en-US" dirty="0">
                <a:latin typeface="Avenir Book"/>
              </a:rPr>
              <a:t>– high quality, would like a female from </a:t>
            </a:r>
          </a:p>
          <a:p>
            <a:r>
              <a:rPr lang="en-US" dirty="0">
                <a:latin typeface="Avenir Book"/>
              </a:rPr>
              <a:t>	            her genetics. Not a donor, but a good genetic line</a:t>
            </a:r>
          </a:p>
        </p:txBody>
      </p:sp>
      <p:sp>
        <p:nvSpPr>
          <p:cNvPr id="21" name="TextBox 20">
            <a:extLst>
              <a:ext uri="{FF2B5EF4-FFF2-40B4-BE49-F238E27FC236}">
                <a16:creationId xmlns:a16="http://schemas.microsoft.com/office/drawing/2014/main" id="{590B1E2F-BB3D-4114-BCE5-59A89A333BAF}"/>
              </a:ext>
            </a:extLst>
          </p:cNvPr>
          <p:cNvSpPr txBox="1"/>
          <p:nvPr/>
        </p:nvSpPr>
        <p:spPr>
          <a:xfrm>
            <a:off x="4730496" y="4273758"/>
            <a:ext cx="6269197" cy="369332"/>
          </a:xfrm>
          <a:prstGeom prst="rect">
            <a:avLst/>
          </a:prstGeom>
          <a:noFill/>
        </p:spPr>
        <p:txBody>
          <a:bodyPr wrap="square" rtlCol="0">
            <a:spAutoFit/>
          </a:bodyPr>
          <a:lstStyle/>
          <a:p>
            <a:r>
              <a:rPr lang="en-US" b="1" dirty="0">
                <a:latin typeface="Avenir Book"/>
              </a:rPr>
              <a:t>40% recipient</a:t>
            </a:r>
            <a:r>
              <a:rPr lang="en-US" dirty="0">
                <a:latin typeface="Avenir Book"/>
              </a:rPr>
              <a:t> animals (75 recipient animals)</a:t>
            </a:r>
          </a:p>
        </p:txBody>
      </p:sp>
      <p:sp>
        <p:nvSpPr>
          <p:cNvPr id="22" name="TextBox 21">
            <a:extLst>
              <a:ext uri="{FF2B5EF4-FFF2-40B4-BE49-F238E27FC236}">
                <a16:creationId xmlns:a16="http://schemas.microsoft.com/office/drawing/2014/main" id="{85BBD225-59A0-4DAE-8913-ECD384856552}"/>
              </a:ext>
            </a:extLst>
          </p:cNvPr>
          <p:cNvSpPr txBox="1"/>
          <p:nvPr/>
        </p:nvSpPr>
        <p:spPr>
          <a:xfrm>
            <a:off x="4728883" y="5104581"/>
            <a:ext cx="6508376" cy="646331"/>
          </a:xfrm>
          <a:prstGeom prst="rect">
            <a:avLst/>
          </a:prstGeom>
          <a:noFill/>
        </p:spPr>
        <p:txBody>
          <a:bodyPr wrap="square" rtlCol="0">
            <a:spAutoFit/>
          </a:bodyPr>
          <a:lstStyle/>
          <a:p>
            <a:r>
              <a:rPr lang="en-US" b="1" dirty="0">
                <a:latin typeface="Avenir Book"/>
              </a:rPr>
              <a:t>42% conventional mating </a:t>
            </a:r>
            <a:r>
              <a:rPr lang="en-US" dirty="0">
                <a:latin typeface="Avenir Book"/>
              </a:rPr>
              <a:t>AI non-sexed semen, goal is a pregnancy</a:t>
            </a:r>
          </a:p>
          <a:p>
            <a:r>
              <a:rPr lang="en-US" dirty="0">
                <a:latin typeface="Avenir Book"/>
              </a:rPr>
              <a:t>	            and lactation cycle</a:t>
            </a:r>
          </a:p>
        </p:txBody>
      </p:sp>
      <p:sp>
        <p:nvSpPr>
          <p:cNvPr id="27" name="TextBox 26">
            <a:extLst>
              <a:ext uri="{FF2B5EF4-FFF2-40B4-BE49-F238E27FC236}">
                <a16:creationId xmlns:a16="http://schemas.microsoft.com/office/drawing/2014/main" id="{DE880423-D0C4-48C9-8805-02AFAD383A41}"/>
              </a:ext>
            </a:extLst>
          </p:cNvPr>
          <p:cNvSpPr txBox="1"/>
          <p:nvPr/>
        </p:nvSpPr>
        <p:spPr>
          <a:xfrm>
            <a:off x="662849" y="1838279"/>
            <a:ext cx="10515600" cy="369332"/>
          </a:xfrm>
          <a:prstGeom prst="rect">
            <a:avLst/>
          </a:prstGeom>
          <a:noFill/>
        </p:spPr>
        <p:txBody>
          <a:bodyPr wrap="square" rtlCol="0">
            <a:spAutoFit/>
          </a:bodyPr>
          <a:lstStyle/>
          <a:p>
            <a:r>
              <a:rPr lang="en-US" dirty="0">
                <a:latin typeface="Avenir Book"/>
              </a:rPr>
              <a:t>We have an average of 330 animals. These are breeding population 145 cows milking/dry.  </a:t>
            </a:r>
          </a:p>
        </p:txBody>
      </p:sp>
    </p:spTree>
    <p:extLst>
      <p:ext uri="{BB962C8B-B14F-4D97-AF65-F5344CB8AC3E}">
        <p14:creationId xmlns:p14="http://schemas.microsoft.com/office/powerpoint/2010/main" val="2753913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Our Herd’s Genetic Programs</a:t>
            </a:r>
          </a:p>
        </p:txBody>
      </p:sp>
      <p:pic>
        <p:nvPicPr>
          <p:cNvPr id="15" name="Picture 14" descr="A screenshot of a cell phone&#10;&#10;Description automatically generated">
            <a:extLst>
              <a:ext uri="{FF2B5EF4-FFF2-40B4-BE49-F238E27FC236}">
                <a16:creationId xmlns:a16="http://schemas.microsoft.com/office/drawing/2014/main" id="{EADD9E11-F76B-44FE-9EA5-139AF6EF3BF7}"/>
              </a:ext>
            </a:extLst>
          </p:cNvPr>
          <p:cNvPicPr>
            <a:picLocks noChangeAspect="1"/>
          </p:cNvPicPr>
          <p:nvPr/>
        </p:nvPicPr>
        <p:blipFill rotWithShape="1">
          <a:blip r:embed="rId3"/>
          <a:srcRect l="24619" r="17362"/>
          <a:stretch/>
        </p:blipFill>
        <p:spPr>
          <a:xfrm>
            <a:off x="417295" y="2757207"/>
            <a:ext cx="3328847" cy="3011685"/>
          </a:xfrm>
          <a:prstGeom prst="rect">
            <a:avLst/>
          </a:prstGeom>
        </p:spPr>
      </p:pic>
      <p:pic>
        <p:nvPicPr>
          <p:cNvPr id="17" name="Picture 16" descr="A screenshot of a cell phone&#10;&#10;Description automatically generated">
            <a:extLst>
              <a:ext uri="{FF2B5EF4-FFF2-40B4-BE49-F238E27FC236}">
                <a16:creationId xmlns:a16="http://schemas.microsoft.com/office/drawing/2014/main" id="{5CF14FC1-8B71-4F3E-B5AE-B36A8C64EC84}"/>
              </a:ext>
            </a:extLst>
          </p:cNvPr>
          <p:cNvPicPr>
            <a:picLocks noChangeAspect="1"/>
          </p:cNvPicPr>
          <p:nvPr/>
        </p:nvPicPr>
        <p:blipFill rotWithShape="1">
          <a:blip r:embed="rId4"/>
          <a:srcRect l="23948" r="19613"/>
          <a:stretch/>
        </p:blipFill>
        <p:spPr>
          <a:xfrm>
            <a:off x="4057970" y="2768486"/>
            <a:ext cx="3374175" cy="3011685"/>
          </a:xfrm>
          <a:prstGeom prst="rect">
            <a:avLst/>
          </a:prstGeom>
        </p:spPr>
      </p:pic>
      <p:sp>
        <p:nvSpPr>
          <p:cNvPr id="18" name="TextBox 17">
            <a:extLst>
              <a:ext uri="{FF2B5EF4-FFF2-40B4-BE49-F238E27FC236}">
                <a16:creationId xmlns:a16="http://schemas.microsoft.com/office/drawing/2014/main" id="{C1A5169E-1908-4E31-AF2A-9C3B05514019}"/>
              </a:ext>
            </a:extLst>
          </p:cNvPr>
          <p:cNvSpPr txBox="1"/>
          <p:nvPr/>
        </p:nvSpPr>
        <p:spPr>
          <a:xfrm>
            <a:off x="8743712" y="3346747"/>
            <a:ext cx="1347567" cy="646331"/>
          </a:xfrm>
          <a:prstGeom prst="rect">
            <a:avLst/>
          </a:prstGeom>
          <a:noFill/>
        </p:spPr>
        <p:txBody>
          <a:bodyPr wrap="square" rtlCol="0">
            <a:spAutoFit/>
          </a:bodyPr>
          <a:lstStyle/>
          <a:p>
            <a:pPr algn="ctr"/>
            <a:r>
              <a:rPr lang="en-US" b="1" dirty="0">
                <a:latin typeface="Avenir Next LT Pro" panose="020B0504020202020204" pitchFamily="34" charset="0"/>
              </a:rPr>
              <a:t>Improved genetics</a:t>
            </a:r>
          </a:p>
        </p:txBody>
      </p:sp>
      <p:sp>
        <p:nvSpPr>
          <p:cNvPr id="19" name="TextBox 18">
            <a:extLst>
              <a:ext uri="{FF2B5EF4-FFF2-40B4-BE49-F238E27FC236}">
                <a16:creationId xmlns:a16="http://schemas.microsoft.com/office/drawing/2014/main" id="{DC140E09-10B2-440F-926F-D66944285058}"/>
              </a:ext>
            </a:extLst>
          </p:cNvPr>
          <p:cNvSpPr txBox="1"/>
          <p:nvPr/>
        </p:nvSpPr>
        <p:spPr>
          <a:xfrm>
            <a:off x="9714491" y="4711669"/>
            <a:ext cx="2052532" cy="923330"/>
          </a:xfrm>
          <a:prstGeom prst="rect">
            <a:avLst/>
          </a:prstGeom>
          <a:noFill/>
        </p:spPr>
        <p:txBody>
          <a:bodyPr wrap="square" rtlCol="0">
            <a:spAutoFit/>
          </a:bodyPr>
          <a:lstStyle/>
          <a:p>
            <a:pPr algn="ctr"/>
            <a:r>
              <a:rPr lang="en-US" b="1" dirty="0">
                <a:latin typeface="Avenir Next LT Pro" panose="020B0504020202020204" pitchFamily="34" charset="0"/>
              </a:rPr>
              <a:t>Improved overall animal health</a:t>
            </a:r>
          </a:p>
        </p:txBody>
      </p:sp>
      <p:sp>
        <p:nvSpPr>
          <p:cNvPr id="20" name="TextBox 19">
            <a:extLst>
              <a:ext uri="{FF2B5EF4-FFF2-40B4-BE49-F238E27FC236}">
                <a16:creationId xmlns:a16="http://schemas.microsoft.com/office/drawing/2014/main" id="{6E39D9BD-DDD5-4FE9-9F1F-39D6BF4C32A9}"/>
              </a:ext>
            </a:extLst>
          </p:cNvPr>
          <p:cNvSpPr txBox="1"/>
          <p:nvPr/>
        </p:nvSpPr>
        <p:spPr>
          <a:xfrm>
            <a:off x="7743973" y="4770294"/>
            <a:ext cx="1559669" cy="923330"/>
          </a:xfrm>
          <a:prstGeom prst="rect">
            <a:avLst/>
          </a:prstGeom>
          <a:noFill/>
        </p:spPr>
        <p:txBody>
          <a:bodyPr wrap="square" rtlCol="0">
            <a:spAutoFit/>
          </a:bodyPr>
          <a:lstStyle/>
          <a:p>
            <a:pPr algn="ctr"/>
            <a:r>
              <a:rPr lang="en-US" b="1" dirty="0">
                <a:latin typeface="Avenir Next LT Pro" panose="020B0504020202020204" pitchFamily="34" charset="0"/>
              </a:rPr>
              <a:t>Improved milk production</a:t>
            </a:r>
          </a:p>
        </p:txBody>
      </p:sp>
      <p:pic>
        <p:nvPicPr>
          <p:cNvPr id="24" name="Graphic 23" descr="Arrow: Clockwise curve">
            <a:extLst>
              <a:ext uri="{FF2B5EF4-FFF2-40B4-BE49-F238E27FC236}">
                <a16:creationId xmlns:a16="http://schemas.microsoft.com/office/drawing/2014/main" id="{B93969C4-B9F4-4394-9470-A3770728D09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9915748">
            <a:off x="9869035" y="3566246"/>
            <a:ext cx="1205371" cy="1205371"/>
          </a:xfrm>
          <a:prstGeom prst="rect">
            <a:avLst/>
          </a:prstGeom>
        </p:spPr>
      </p:pic>
      <p:pic>
        <p:nvPicPr>
          <p:cNvPr id="28" name="Graphic 27" descr="Arrow: Counter-clockwise curve">
            <a:extLst>
              <a:ext uri="{FF2B5EF4-FFF2-40B4-BE49-F238E27FC236}">
                <a16:creationId xmlns:a16="http://schemas.microsoft.com/office/drawing/2014/main" id="{3B686E28-A498-4B0A-AC40-49BCA41F3C9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3418261">
            <a:off x="8055199" y="3666033"/>
            <a:ext cx="1127453" cy="1127453"/>
          </a:xfrm>
          <a:prstGeom prst="rect">
            <a:avLst/>
          </a:prstGeom>
        </p:spPr>
      </p:pic>
      <p:sp>
        <p:nvSpPr>
          <p:cNvPr id="5" name="Content Placeholder 4">
            <a:extLst>
              <a:ext uri="{FF2B5EF4-FFF2-40B4-BE49-F238E27FC236}">
                <a16:creationId xmlns:a16="http://schemas.microsoft.com/office/drawing/2014/main" id="{4E4ACC12-EF8C-49E5-BFC1-A3AA36118E8D}"/>
              </a:ext>
            </a:extLst>
          </p:cNvPr>
          <p:cNvSpPr>
            <a:spLocks noGrp="1"/>
          </p:cNvSpPr>
          <p:nvPr>
            <p:ph idx="1"/>
          </p:nvPr>
        </p:nvSpPr>
        <p:spPr>
          <a:xfrm>
            <a:off x="838200" y="1825625"/>
            <a:ext cx="10515600" cy="646331"/>
          </a:xfrm>
        </p:spPr>
        <p:txBody>
          <a:bodyPr>
            <a:normAutofit/>
          </a:bodyPr>
          <a:lstStyle/>
          <a:p>
            <a:pPr marL="0" indent="0">
              <a:buNone/>
            </a:pPr>
            <a:r>
              <a:rPr lang="en-US" sz="3200" b="1" dirty="0">
                <a:latin typeface="Avenir Book"/>
              </a:rPr>
              <a:t>Results of Genetic Program</a:t>
            </a:r>
          </a:p>
        </p:txBody>
      </p:sp>
    </p:spTree>
    <p:extLst>
      <p:ext uri="{BB962C8B-B14F-4D97-AF65-F5344CB8AC3E}">
        <p14:creationId xmlns:p14="http://schemas.microsoft.com/office/powerpoint/2010/main" val="4240743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Where We Are Going</a:t>
            </a:r>
          </a:p>
        </p:txBody>
      </p:sp>
      <p:sp>
        <p:nvSpPr>
          <p:cNvPr id="4" name="Content Placeholder 3">
            <a:extLst>
              <a:ext uri="{FF2B5EF4-FFF2-40B4-BE49-F238E27FC236}">
                <a16:creationId xmlns:a16="http://schemas.microsoft.com/office/drawing/2014/main" id="{25562457-1B3D-42EA-B6FA-E26867DC5B4F}"/>
              </a:ext>
            </a:extLst>
          </p:cNvPr>
          <p:cNvSpPr>
            <a:spLocks noGrp="1"/>
          </p:cNvSpPr>
          <p:nvPr>
            <p:ph idx="1"/>
          </p:nvPr>
        </p:nvSpPr>
        <p:spPr>
          <a:xfrm>
            <a:off x="504497" y="1825624"/>
            <a:ext cx="11161986" cy="4843189"/>
          </a:xfrm>
        </p:spPr>
        <p:txBody>
          <a:bodyPr>
            <a:normAutofit/>
          </a:bodyPr>
          <a:lstStyle/>
          <a:p>
            <a:pPr marL="0" indent="0" algn="ctr">
              <a:buNone/>
            </a:pPr>
            <a:r>
              <a:rPr lang="en-US" b="1" dirty="0">
                <a:solidFill>
                  <a:srgbClr val="752034"/>
                </a:solidFill>
                <a:latin typeface="Avenir Next LT Pro" panose="020B0504020202020204" pitchFamily="34" charset="0"/>
              </a:rPr>
              <a:t>Genetic Testing of the Herd to guide Informed Decision Making </a:t>
            </a:r>
          </a:p>
          <a:p>
            <a:pPr marL="0" indent="0" algn="ctr">
              <a:buNone/>
            </a:pPr>
            <a:r>
              <a:rPr lang="en-US" sz="3600" b="1" dirty="0">
                <a:latin typeface="Avenir Next LT Pro" panose="020B0504020202020204" pitchFamily="34" charset="0"/>
              </a:rPr>
              <a:t>+</a:t>
            </a:r>
          </a:p>
          <a:p>
            <a:pPr marL="0" indent="0" algn="ctr">
              <a:buNone/>
            </a:pPr>
            <a:r>
              <a:rPr lang="en-US" b="1" dirty="0">
                <a:solidFill>
                  <a:srgbClr val="752034"/>
                </a:solidFill>
                <a:latin typeface="Avenir Next LT Pro" panose="020B0504020202020204" pitchFamily="34" charset="0"/>
              </a:rPr>
              <a:t>Embracing Genetic Tools &amp; Technologies Available</a:t>
            </a:r>
          </a:p>
          <a:p>
            <a:pPr marL="0" indent="0" algn="ctr">
              <a:buNone/>
            </a:pPr>
            <a:r>
              <a:rPr lang="en-US" sz="4000" b="1" dirty="0">
                <a:latin typeface="Avenir Next LT Pro" panose="020B0504020202020204" pitchFamily="34" charset="0"/>
              </a:rPr>
              <a:t>=</a:t>
            </a:r>
          </a:p>
          <a:p>
            <a:pPr marL="0" indent="0" algn="ctr">
              <a:buNone/>
            </a:pPr>
            <a:r>
              <a:rPr lang="en-US" b="1" dirty="0">
                <a:solidFill>
                  <a:srgbClr val="752034"/>
                </a:solidFill>
                <a:latin typeface="Avenir Next LT Pro" panose="020B0504020202020204" pitchFamily="34" charset="0"/>
              </a:rPr>
              <a:t>Quality Milk from Quality Cows</a:t>
            </a:r>
          </a:p>
        </p:txBody>
      </p:sp>
    </p:spTree>
    <p:extLst>
      <p:ext uri="{BB962C8B-B14F-4D97-AF65-F5344CB8AC3E}">
        <p14:creationId xmlns:p14="http://schemas.microsoft.com/office/powerpoint/2010/main" val="2154815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952896" cy="1325563"/>
          </a:xfrm>
        </p:spPr>
        <p:txBody>
          <a:bodyPr/>
          <a:lstStyle/>
          <a:p>
            <a:r>
              <a:rPr lang="en-US" dirty="0">
                <a:solidFill>
                  <a:schemeClr val="bg1"/>
                </a:solidFill>
                <a:latin typeface="Baskerville" panose="02020502070401020303" pitchFamily="18" charset="0"/>
                <a:ea typeface="Baskerville" panose="02020502070401020303" pitchFamily="18" charset="0"/>
              </a:rPr>
              <a:t>A 30,000 Foot View – Seeing the Bigger Picture</a:t>
            </a:r>
          </a:p>
        </p:txBody>
      </p:sp>
      <p:sp>
        <p:nvSpPr>
          <p:cNvPr id="3" name="TextBox 2">
            <a:extLst>
              <a:ext uri="{FF2B5EF4-FFF2-40B4-BE49-F238E27FC236}">
                <a16:creationId xmlns:a16="http://schemas.microsoft.com/office/drawing/2014/main" id="{07CB5D0E-45FC-49CA-B05C-9D50FE96F39C}"/>
              </a:ext>
            </a:extLst>
          </p:cNvPr>
          <p:cNvSpPr txBox="1"/>
          <p:nvPr/>
        </p:nvSpPr>
        <p:spPr>
          <a:xfrm>
            <a:off x="4420141" y="2124650"/>
            <a:ext cx="7466760" cy="3108543"/>
          </a:xfrm>
          <a:prstGeom prst="rect">
            <a:avLst/>
          </a:prstGeom>
          <a:noFill/>
        </p:spPr>
        <p:txBody>
          <a:bodyPr wrap="square" rtlCol="0">
            <a:spAutoFit/>
          </a:bodyPr>
          <a:lstStyle/>
          <a:p>
            <a:pPr marL="285750" marR="0" indent="-285750">
              <a:spcBef>
                <a:spcPts val="0"/>
              </a:spcBef>
              <a:spcAft>
                <a:spcPts val="0"/>
              </a:spcAft>
              <a:buFont typeface="Arial" panose="020B0604020202020204" pitchFamily="34" charset="0"/>
              <a:buChar char="•"/>
            </a:pPr>
            <a:r>
              <a:rPr lang="en-US" sz="2400" dirty="0">
                <a:effectLst/>
                <a:latin typeface="Avenir Next LT Pro" panose="020B0504020202020204" pitchFamily="34" charset="0"/>
                <a:ea typeface="Calibri" panose="020F0502020204030204" pitchFamily="34" charset="0"/>
                <a:cs typeface="Arial" panose="020B0604020202020204" pitchFamily="34" charset="0"/>
              </a:rPr>
              <a:t>Increased world populations combined with more disposable income </a:t>
            </a:r>
          </a:p>
          <a:p>
            <a:pPr marL="742950" lvl="1" indent="-285750">
              <a:buFont typeface="Arial" panose="020B0604020202020204" pitchFamily="34" charset="0"/>
              <a:buChar char="•"/>
            </a:pPr>
            <a:r>
              <a:rPr lang="en-US" sz="2400" dirty="0">
                <a:latin typeface="Avenir Next LT Pro" panose="020B0504020202020204" pitchFamily="34" charset="0"/>
                <a:ea typeface="Calibri" panose="020F0502020204030204" pitchFamily="34" charset="0"/>
                <a:cs typeface="Arial" panose="020B0604020202020204" pitchFamily="34" charset="0"/>
              </a:rPr>
              <a:t>This leads to more people looking for quality proteins for their diet. </a:t>
            </a:r>
          </a:p>
          <a:p>
            <a:pPr marL="742950" lvl="1" indent="-285750">
              <a:buFont typeface="Arial" panose="020B0604020202020204" pitchFamily="34" charset="0"/>
              <a:buChar char="•"/>
            </a:pPr>
            <a:r>
              <a:rPr lang="en-US" sz="2400" dirty="0">
                <a:effectLst/>
                <a:latin typeface="Avenir Next LT Pro" panose="020B0504020202020204" pitchFamily="34" charset="0"/>
                <a:ea typeface="Calibri" panose="020F0502020204030204" pitchFamily="34" charset="0"/>
                <a:cs typeface="Arial" panose="020B0604020202020204" pitchFamily="34" charset="0"/>
              </a:rPr>
              <a:t>Beef and Dairy cattle play a large role in this. It is crucial to maintain a safe and affordable food system here in the United States.</a:t>
            </a:r>
            <a:endParaRPr lang="en-US" sz="2400" dirty="0">
              <a:latin typeface="Avenir Next LT Pro" panose="020B0504020202020204" pitchFamily="34" charset="0"/>
              <a:ea typeface="Calibri" panose="020F0502020204030204" pitchFamily="34" charset="0"/>
              <a:cs typeface="Arial" panose="020B0604020202020204" pitchFamily="34" charset="0"/>
            </a:endParaRPr>
          </a:p>
          <a:p>
            <a:endParaRPr lang="en-US" sz="1000" b="1" dirty="0">
              <a:effectLst/>
              <a:latin typeface="Avenir Next LT Pro" panose="020B0504020202020204" pitchFamily="34" charset="0"/>
              <a:ea typeface="Calibri" panose="020F0502020204030204" pitchFamily="34" charset="0"/>
              <a:cs typeface="Arial" panose="020B0604020202020204" pitchFamily="34" charset="0"/>
            </a:endParaRPr>
          </a:p>
          <a:p>
            <a:endParaRPr lang="en-US" dirty="0">
              <a:latin typeface="Avenir Next LT Pro" panose="020B0504020202020204" pitchFamily="34" charset="0"/>
            </a:endParaRPr>
          </a:p>
        </p:txBody>
      </p:sp>
      <p:pic>
        <p:nvPicPr>
          <p:cNvPr id="5" name="Picture 4" descr="A close up of a road&#10;&#10;Description automatically generated">
            <a:extLst>
              <a:ext uri="{FF2B5EF4-FFF2-40B4-BE49-F238E27FC236}">
                <a16:creationId xmlns:a16="http://schemas.microsoft.com/office/drawing/2014/main" id="{E177DB16-DDDF-4211-99B5-254C7EA9E830}"/>
              </a:ext>
            </a:extLst>
          </p:cNvPr>
          <p:cNvPicPr>
            <a:picLocks noChangeAspect="1"/>
          </p:cNvPicPr>
          <p:nvPr/>
        </p:nvPicPr>
        <p:blipFill rotWithShape="1">
          <a:blip r:embed="rId3"/>
          <a:srcRect l="5023" t="4015" r="6308" b="754"/>
          <a:stretch/>
        </p:blipFill>
        <p:spPr>
          <a:xfrm>
            <a:off x="305099" y="1746145"/>
            <a:ext cx="4120597" cy="3319182"/>
          </a:xfrm>
          <a:prstGeom prst="rect">
            <a:avLst/>
          </a:prstGeom>
        </p:spPr>
      </p:pic>
      <p:sp>
        <p:nvSpPr>
          <p:cNvPr id="7" name="TextBox 6">
            <a:extLst>
              <a:ext uri="{FF2B5EF4-FFF2-40B4-BE49-F238E27FC236}">
                <a16:creationId xmlns:a16="http://schemas.microsoft.com/office/drawing/2014/main" id="{79328BD5-A4BD-4EC8-959A-1E512A51851C}"/>
              </a:ext>
            </a:extLst>
          </p:cNvPr>
          <p:cNvSpPr txBox="1"/>
          <p:nvPr/>
        </p:nvSpPr>
        <p:spPr>
          <a:xfrm>
            <a:off x="230669" y="5141422"/>
            <a:ext cx="11730662" cy="1877437"/>
          </a:xfrm>
          <a:prstGeom prst="rect">
            <a:avLst/>
          </a:prstGeom>
          <a:noFill/>
        </p:spPr>
        <p:txBody>
          <a:bodyPr wrap="square" rtlCol="0">
            <a:spAutoFit/>
          </a:bodyPr>
          <a:lstStyle/>
          <a:p>
            <a:r>
              <a:rPr lang="en-US" sz="2400" b="1" dirty="0">
                <a:solidFill>
                  <a:srgbClr val="752034"/>
                </a:solidFill>
                <a:effectLst/>
                <a:latin typeface="Avenir Next LT Pro" panose="020B0504020202020204" pitchFamily="34" charset="0"/>
                <a:ea typeface="Calibri" panose="020F0502020204030204" pitchFamily="34" charset="0"/>
                <a:cs typeface="Arial" panose="020B0604020202020204" pitchFamily="34" charset="0"/>
              </a:rPr>
              <a:t>The Challenge: </a:t>
            </a:r>
          </a:p>
          <a:p>
            <a:pPr marL="0" marR="0">
              <a:spcBef>
                <a:spcPts val="0"/>
              </a:spcBef>
              <a:spcAft>
                <a:spcPts val="0"/>
              </a:spcAft>
            </a:pPr>
            <a:r>
              <a:rPr lang="en-US" sz="2400" dirty="0">
                <a:latin typeface="Avenir Next LT Pro" panose="020B0504020202020204" pitchFamily="34" charset="0"/>
                <a:ea typeface="Calibri" panose="020F0502020204030204" pitchFamily="34" charset="0"/>
                <a:cs typeface="Arial" panose="020B0604020202020204" pitchFamily="34" charset="0"/>
              </a:rPr>
              <a:t>Maintaining </a:t>
            </a:r>
            <a:r>
              <a:rPr lang="en-US" sz="2400" dirty="0">
                <a:effectLst/>
                <a:latin typeface="Avenir Next LT Pro" panose="020B0504020202020204" pitchFamily="34" charset="0"/>
                <a:ea typeface="Calibri" panose="020F0502020204030204" pitchFamily="34" charset="0"/>
                <a:cs typeface="Arial" panose="020B0604020202020204" pitchFamily="34" charset="0"/>
              </a:rPr>
              <a:t>efficient land and water use while remaining profitable and feeding the world. Sustainable farms operating at any size can work to accomplish this goal by utilizing genetics and use of technology.</a:t>
            </a:r>
          </a:p>
          <a:p>
            <a:endParaRPr lang="en-US" sz="2000" dirty="0"/>
          </a:p>
        </p:txBody>
      </p:sp>
    </p:spTree>
    <p:extLst>
      <p:ext uri="{BB962C8B-B14F-4D97-AF65-F5344CB8AC3E}">
        <p14:creationId xmlns:p14="http://schemas.microsoft.com/office/powerpoint/2010/main" val="1654696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1" y="365125"/>
            <a:ext cx="10421655" cy="1137998"/>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p:txBody>
          <a:bodyPr/>
          <a:lstStyle/>
          <a:p>
            <a:r>
              <a:rPr lang="en-US" dirty="0">
                <a:solidFill>
                  <a:schemeClr val="bg1"/>
                </a:solidFill>
                <a:latin typeface="Baskerville" panose="02020502070401020303" pitchFamily="18" charset="0"/>
                <a:ea typeface="Baskerville" panose="02020502070401020303" pitchFamily="18" charset="0"/>
              </a:rPr>
              <a:t>Introduction</a:t>
            </a:r>
          </a:p>
        </p:txBody>
      </p:sp>
      <p:sp>
        <p:nvSpPr>
          <p:cNvPr id="11" name="Content Placeholder 10">
            <a:extLst>
              <a:ext uri="{FF2B5EF4-FFF2-40B4-BE49-F238E27FC236}">
                <a16:creationId xmlns:a16="http://schemas.microsoft.com/office/drawing/2014/main" id="{8A6489BF-EB7F-9149-83FD-E4DC5654B54E}"/>
              </a:ext>
            </a:extLst>
          </p:cNvPr>
          <p:cNvSpPr>
            <a:spLocks noGrp="1"/>
          </p:cNvSpPr>
          <p:nvPr>
            <p:ph idx="1"/>
          </p:nvPr>
        </p:nvSpPr>
        <p:spPr>
          <a:xfrm>
            <a:off x="421015" y="1825625"/>
            <a:ext cx="5989354" cy="4351338"/>
          </a:xfrm>
        </p:spPr>
        <p:txBody>
          <a:bodyPr>
            <a:normAutofit/>
          </a:bodyPr>
          <a:lstStyle/>
          <a:p>
            <a:pPr marL="0" indent="0">
              <a:buNone/>
            </a:pPr>
            <a:endParaRPr lang="en-US" sz="3600" b="1" dirty="0">
              <a:latin typeface="Avenir Book" panose="02000503020000020003" pitchFamily="2" charset="0"/>
            </a:endParaRPr>
          </a:p>
          <a:p>
            <a:pPr marL="0" indent="0">
              <a:buNone/>
            </a:pPr>
            <a:r>
              <a:rPr lang="en-US" sz="3600" b="1" dirty="0">
                <a:latin typeface="Avenir Book" panose="02000503020000020003" pitchFamily="2" charset="0"/>
              </a:rPr>
              <a:t>Adam Hurtgen</a:t>
            </a:r>
          </a:p>
          <a:p>
            <a:pPr marL="0" indent="0">
              <a:buNone/>
            </a:pPr>
            <a:r>
              <a:rPr lang="en-US" sz="3600" dirty="0">
                <a:latin typeface="Avenir Book" panose="02000503020000020003" pitchFamily="2" charset="0"/>
              </a:rPr>
              <a:t>Dairy Farmer</a:t>
            </a:r>
          </a:p>
          <a:p>
            <a:pPr marL="0" indent="0">
              <a:buNone/>
            </a:pPr>
            <a:endParaRPr lang="en-US" dirty="0">
              <a:latin typeface="Avenir Book" panose="02000503020000020003" pitchFamily="2" charset="0"/>
            </a:endParaRPr>
          </a:p>
          <a:p>
            <a:pPr marL="0" indent="0">
              <a:buNone/>
            </a:pPr>
            <a:r>
              <a:rPr lang="en-US" b="1" dirty="0">
                <a:latin typeface="Avenir Book" panose="02000503020000020003" pitchFamily="2" charset="0"/>
              </a:rPr>
              <a:t>Education: </a:t>
            </a:r>
          </a:p>
          <a:p>
            <a:pPr marL="0" indent="0">
              <a:buNone/>
            </a:pPr>
            <a:r>
              <a:rPr lang="en-US" dirty="0">
                <a:latin typeface="Avenir Book" panose="02000503020000020003" pitchFamily="2" charset="0"/>
              </a:rPr>
              <a:t>Dairy Science at Modesto Junior College</a:t>
            </a:r>
          </a:p>
          <a:p>
            <a:pPr marL="0" indent="0">
              <a:buNone/>
            </a:pPr>
            <a:r>
              <a:rPr lang="en-US" dirty="0">
                <a:latin typeface="Avenir Book" panose="02000503020000020003" pitchFamily="2" charset="0"/>
              </a:rPr>
              <a:t>Animal Science at Cornell University </a:t>
            </a:r>
          </a:p>
        </p:txBody>
      </p:sp>
      <p:pic>
        <p:nvPicPr>
          <p:cNvPr id="5" name="Picture 4" descr="A group of people standing next to a cow&#10;&#10;Description automatically generated">
            <a:extLst>
              <a:ext uri="{FF2B5EF4-FFF2-40B4-BE49-F238E27FC236}">
                <a16:creationId xmlns:a16="http://schemas.microsoft.com/office/drawing/2014/main" id="{1E5D6B52-8530-41DD-B4BE-37390DC60E0A}"/>
              </a:ext>
            </a:extLst>
          </p:cNvPr>
          <p:cNvPicPr>
            <a:picLocks noChangeAspect="1"/>
          </p:cNvPicPr>
          <p:nvPr/>
        </p:nvPicPr>
        <p:blipFill>
          <a:blip r:embed="rId3"/>
          <a:stretch>
            <a:fillRect/>
          </a:stretch>
        </p:blipFill>
        <p:spPr>
          <a:xfrm>
            <a:off x="6410369" y="1899932"/>
            <a:ext cx="5360616" cy="4202723"/>
          </a:xfrm>
          <a:prstGeom prst="rect">
            <a:avLst/>
          </a:prstGeom>
        </p:spPr>
      </p:pic>
    </p:spTree>
    <p:extLst>
      <p:ext uri="{BB962C8B-B14F-4D97-AF65-F5344CB8AC3E}">
        <p14:creationId xmlns:p14="http://schemas.microsoft.com/office/powerpoint/2010/main" val="1055423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Our Herd’s Genetic Goal</a:t>
            </a:r>
          </a:p>
        </p:txBody>
      </p:sp>
      <p:sp>
        <p:nvSpPr>
          <p:cNvPr id="4" name="Content Placeholder 3">
            <a:extLst>
              <a:ext uri="{FF2B5EF4-FFF2-40B4-BE49-F238E27FC236}">
                <a16:creationId xmlns:a16="http://schemas.microsoft.com/office/drawing/2014/main" id="{C68A02DB-03F4-4C15-868A-59C1CAC24485}"/>
              </a:ext>
            </a:extLst>
          </p:cNvPr>
          <p:cNvSpPr>
            <a:spLocks noGrp="1"/>
          </p:cNvSpPr>
          <p:nvPr>
            <p:ph idx="1"/>
          </p:nvPr>
        </p:nvSpPr>
        <p:spPr>
          <a:xfrm>
            <a:off x="838200" y="1825625"/>
            <a:ext cx="10515600" cy="3881492"/>
          </a:xfrm>
        </p:spPr>
        <p:txBody>
          <a:bodyPr>
            <a:normAutofit/>
          </a:bodyPr>
          <a:lstStyle/>
          <a:p>
            <a:pPr marL="0" indent="0">
              <a:buNone/>
            </a:pPr>
            <a:r>
              <a:rPr lang="en-US" sz="3200" dirty="0">
                <a:latin typeface="Avenir Next LT Pro" panose="020B0504020202020204" pitchFamily="34" charset="0"/>
              </a:rPr>
              <a:t>Farm Motto :</a:t>
            </a:r>
          </a:p>
          <a:p>
            <a:pPr lvl="1"/>
            <a:r>
              <a:rPr lang="en-US" sz="3200" dirty="0">
                <a:latin typeface="Avenir Next LT Pro" panose="020B0504020202020204" pitchFamily="34" charset="0"/>
              </a:rPr>
              <a:t>Quality Milk From Quality Cows</a:t>
            </a:r>
          </a:p>
          <a:p>
            <a:pPr lvl="1"/>
            <a:endParaRPr lang="en-US" sz="3200" dirty="0">
              <a:effectLst/>
              <a:latin typeface="Avenir Book"/>
              <a:ea typeface="Calibri" panose="020F0502020204030204" pitchFamily="34" charset="0"/>
              <a:cs typeface="Arial" panose="020B0604020202020204" pitchFamily="34" charset="0"/>
            </a:endParaRPr>
          </a:p>
          <a:p>
            <a:pPr marL="0" indent="0">
              <a:buNone/>
            </a:pPr>
            <a:r>
              <a:rPr lang="en-US" sz="3200" dirty="0">
                <a:latin typeface="Avenir Next LT Pro" panose="020B0504020202020204" pitchFamily="34" charset="0"/>
              </a:rPr>
              <a:t>Genetic Goals: </a:t>
            </a:r>
          </a:p>
          <a:p>
            <a:pPr lvl="1"/>
            <a:r>
              <a:rPr lang="en-US" sz="3200" dirty="0">
                <a:latin typeface="Avenir Next LT Pro" panose="020B0504020202020204" pitchFamily="34" charset="0"/>
              </a:rPr>
              <a:t>Selecting genetic traits that improve animal health and longevity</a:t>
            </a:r>
          </a:p>
          <a:p>
            <a:pPr lvl="1"/>
            <a:endParaRPr lang="en-US" dirty="0">
              <a:latin typeface="Avenir Next LT Pro" panose="020B0504020202020204" pitchFamily="34" charset="0"/>
            </a:endParaRPr>
          </a:p>
        </p:txBody>
      </p:sp>
    </p:spTree>
    <p:extLst>
      <p:ext uri="{BB962C8B-B14F-4D97-AF65-F5344CB8AC3E}">
        <p14:creationId xmlns:p14="http://schemas.microsoft.com/office/powerpoint/2010/main" val="1028002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What benchmarks do we use? </a:t>
            </a:r>
          </a:p>
        </p:txBody>
      </p:sp>
      <p:sp>
        <p:nvSpPr>
          <p:cNvPr id="4" name="Content Placeholder 3">
            <a:extLst>
              <a:ext uri="{FF2B5EF4-FFF2-40B4-BE49-F238E27FC236}">
                <a16:creationId xmlns:a16="http://schemas.microsoft.com/office/drawing/2014/main" id="{D4BE0293-47D3-4015-AE6C-55678400A1E3}"/>
              </a:ext>
            </a:extLst>
          </p:cNvPr>
          <p:cNvSpPr>
            <a:spLocks noGrp="1"/>
          </p:cNvSpPr>
          <p:nvPr>
            <p:ph idx="1"/>
          </p:nvPr>
        </p:nvSpPr>
        <p:spPr/>
        <p:txBody>
          <a:bodyPr>
            <a:normAutofit/>
          </a:bodyPr>
          <a:lstStyle/>
          <a:p>
            <a:pPr marL="0" indent="0">
              <a:buNone/>
            </a:pPr>
            <a:r>
              <a:rPr lang="en-US" dirty="0">
                <a:latin typeface="Avenir Next LT Pro" panose="020B0504020202020204" pitchFamily="34" charset="0"/>
              </a:rPr>
              <a:t>As a food producer, the benchmarks considered on </a:t>
            </a:r>
            <a:r>
              <a:rPr lang="en-US">
                <a:latin typeface="Avenir Next LT Pro" panose="020B0504020202020204" pitchFamily="34" charset="0"/>
              </a:rPr>
              <a:t>the farm:</a:t>
            </a:r>
            <a:endParaRPr lang="en-US" dirty="0">
              <a:latin typeface="Avenir Next LT Pro" panose="020B0504020202020204" pitchFamily="34" charset="0"/>
            </a:endParaRPr>
          </a:p>
          <a:p>
            <a:pPr marL="0" indent="0">
              <a:buNone/>
            </a:pPr>
            <a:endParaRPr lang="en-US" dirty="0">
              <a:latin typeface="Avenir Next LT Pro" panose="020B0504020202020204" pitchFamily="34" charset="0"/>
            </a:endParaRPr>
          </a:p>
          <a:p>
            <a:pPr marL="914400" lvl="1" indent="-457200">
              <a:buFont typeface="+mj-lt"/>
              <a:buAutoNum type="arabicPeriod"/>
            </a:pPr>
            <a:r>
              <a:rPr lang="en-US" dirty="0">
                <a:latin typeface="Avenir Next LT Pro" panose="020B0504020202020204" pitchFamily="34" charset="0"/>
              </a:rPr>
              <a:t>Average days in milk for the herd </a:t>
            </a:r>
          </a:p>
          <a:p>
            <a:pPr lvl="2"/>
            <a:r>
              <a:rPr lang="en-US" dirty="0">
                <a:latin typeface="Avenir Next LT Pro" panose="020B0504020202020204" pitchFamily="34" charset="0"/>
              </a:rPr>
              <a:t>Function of lactation curve and achieving pregnancy</a:t>
            </a:r>
          </a:p>
          <a:p>
            <a:pPr marL="1371600" lvl="2" indent="-457200">
              <a:buFont typeface="+mj-lt"/>
              <a:buAutoNum type="arabicPeriod"/>
            </a:pPr>
            <a:endParaRPr lang="en-US" dirty="0">
              <a:latin typeface="Avenir Next LT Pro" panose="020B0504020202020204" pitchFamily="34" charset="0"/>
            </a:endParaRPr>
          </a:p>
          <a:p>
            <a:pPr marL="914400" lvl="1" indent="-457200">
              <a:buFont typeface="+mj-lt"/>
              <a:buAutoNum type="arabicPeriod"/>
            </a:pPr>
            <a:r>
              <a:rPr lang="en-US" dirty="0">
                <a:latin typeface="Avenir Next LT Pro" panose="020B0504020202020204" pitchFamily="34" charset="0"/>
              </a:rPr>
              <a:t>Pounds of milk solids (which are fats and proteins in the fluid milk)</a:t>
            </a:r>
          </a:p>
          <a:p>
            <a:pPr lvl="2"/>
            <a:r>
              <a:rPr lang="en-US" dirty="0">
                <a:latin typeface="Avenir Next LT Pro" panose="020B0504020202020204" pitchFamily="34" charset="0"/>
              </a:rPr>
              <a:t>Function of efficient conversion of forage – feed efficiency</a:t>
            </a:r>
          </a:p>
          <a:p>
            <a:pPr marL="1371600" lvl="2" indent="-457200">
              <a:buFont typeface="+mj-lt"/>
              <a:buAutoNum type="arabicPeriod"/>
            </a:pPr>
            <a:endParaRPr lang="en-US" dirty="0">
              <a:latin typeface="Avenir Next LT Pro" panose="020B0504020202020204" pitchFamily="34" charset="0"/>
            </a:endParaRPr>
          </a:p>
          <a:p>
            <a:pPr marL="914400" lvl="1" indent="-457200">
              <a:buFont typeface="+mj-lt"/>
              <a:buAutoNum type="arabicPeriod"/>
            </a:pPr>
            <a:r>
              <a:rPr lang="en-US" dirty="0">
                <a:latin typeface="Avenir Next LT Pro" panose="020B0504020202020204" pitchFamily="34" charset="0"/>
              </a:rPr>
              <a:t>Conformation</a:t>
            </a:r>
          </a:p>
          <a:p>
            <a:pPr lvl="2"/>
            <a:r>
              <a:rPr lang="en-US" dirty="0">
                <a:latin typeface="Avenir Next LT Pro" panose="020B0504020202020204" pitchFamily="34" charset="0"/>
              </a:rPr>
              <a:t>Smaller framed animals will have a higher feed efficient</a:t>
            </a:r>
          </a:p>
          <a:p>
            <a:pPr lvl="2"/>
            <a:r>
              <a:rPr lang="en-US" dirty="0">
                <a:latin typeface="Avenir Next LT Pro" panose="020B0504020202020204" pitchFamily="34" charset="0"/>
              </a:rPr>
              <a:t>Considerations of animal facility for maximum animal care</a:t>
            </a:r>
          </a:p>
          <a:p>
            <a:pPr lvl="2"/>
            <a:endParaRPr lang="en-US" dirty="0">
              <a:latin typeface="Avenir Next LT Pro" panose="020B0504020202020204" pitchFamily="34" charset="0"/>
            </a:endParaRPr>
          </a:p>
          <a:p>
            <a:pPr lvl="2"/>
            <a:endParaRPr lang="en-US" dirty="0">
              <a:latin typeface="Avenir Next LT Pro" panose="020B0504020202020204" pitchFamily="34" charset="0"/>
            </a:endParaRPr>
          </a:p>
          <a:p>
            <a:pPr lvl="1"/>
            <a:endParaRPr lang="en-US" dirty="0">
              <a:latin typeface="Avenir Next LT Pro" panose="020B0504020202020204" pitchFamily="34" charset="0"/>
            </a:endParaRPr>
          </a:p>
        </p:txBody>
      </p:sp>
    </p:spTree>
    <p:extLst>
      <p:ext uri="{BB962C8B-B14F-4D97-AF65-F5344CB8AC3E}">
        <p14:creationId xmlns:p14="http://schemas.microsoft.com/office/powerpoint/2010/main" val="3675797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344487"/>
            <a:ext cx="11353800" cy="1325563"/>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60549"/>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Why use these benchmarks to guide Genetic selections?</a:t>
            </a:r>
          </a:p>
        </p:txBody>
      </p:sp>
      <p:sp>
        <p:nvSpPr>
          <p:cNvPr id="4" name="Content Placeholder 3">
            <a:extLst>
              <a:ext uri="{FF2B5EF4-FFF2-40B4-BE49-F238E27FC236}">
                <a16:creationId xmlns:a16="http://schemas.microsoft.com/office/drawing/2014/main" id="{D4BE0293-47D3-4015-AE6C-55678400A1E3}"/>
              </a:ext>
            </a:extLst>
          </p:cNvPr>
          <p:cNvSpPr>
            <a:spLocks noGrp="1"/>
          </p:cNvSpPr>
          <p:nvPr>
            <p:ph idx="1"/>
          </p:nvPr>
        </p:nvSpPr>
        <p:spPr/>
        <p:txBody>
          <a:bodyPr>
            <a:normAutofit/>
          </a:bodyPr>
          <a:lstStyle/>
          <a:p>
            <a:pPr lvl="2"/>
            <a:endParaRPr lang="en-US" sz="2400" dirty="0">
              <a:latin typeface="Avenir Next LT Pro" panose="020B0504020202020204" pitchFamily="34" charset="0"/>
            </a:endParaRPr>
          </a:p>
          <a:p>
            <a:pPr marL="0" indent="0">
              <a:buNone/>
            </a:pPr>
            <a:r>
              <a:rPr lang="en-US" sz="3200" dirty="0">
                <a:latin typeface="Avenir Next LT Pro" panose="020B0504020202020204" pitchFamily="34" charset="0"/>
              </a:rPr>
              <a:t>These benchmarks provide:</a:t>
            </a:r>
          </a:p>
          <a:p>
            <a:pPr lvl="1"/>
            <a:r>
              <a:rPr lang="en-US" sz="2800" dirty="0">
                <a:latin typeface="Avenir Next LT Pro" panose="020B0504020202020204" pitchFamily="34" charset="0"/>
              </a:rPr>
              <a:t>Sustainability</a:t>
            </a:r>
          </a:p>
          <a:p>
            <a:pPr lvl="1"/>
            <a:r>
              <a:rPr lang="en-US" sz="2800" dirty="0">
                <a:latin typeface="Avenir Next LT Pro" panose="020B0504020202020204" pitchFamily="34" charset="0"/>
              </a:rPr>
              <a:t>Longevity</a:t>
            </a:r>
          </a:p>
          <a:p>
            <a:pPr lvl="1"/>
            <a:r>
              <a:rPr lang="en-US" sz="2800" dirty="0">
                <a:latin typeface="Avenir Next LT Pro" panose="020B0504020202020204" pitchFamily="34" charset="0"/>
              </a:rPr>
              <a:t>Profitability </a:t>
            </a:r>
          </a:p>
          <a:p>
            <a:pPr lvl="2"/>
            <a:endParaRPr lang="en-US" sz="2400" dirty="0">
              <a:latin typeface="Avenir Next LT Pro" panose="020B0504020202020204" pitchFamily="34" charset="0"/>
            </a:endParaRPr>
          </a:p>
          <a:p>
            <a:pPr lvl="1"/>
            <a:endParaRPr lang="en-US" sz="2800" dirty="0">
              <a:latin typeface="Avenir Next LT Pro" panose="020B0504020202020204" pitchFamily="34" charset="0"/>
            </a:endParaRPr>
          </a:p>
        </p:txBody>
      </p:sp>
    </p:spTree>
    <p:extLst>
      <p:ext uri="{BB962C8B-B14F-4D97-AF65-F5344CB8AC3E}">
        <p14:creationId xmlns:p14="http://schemas.microsoft.com/office/powerpoint/2010/main" val="3201938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Our Herd’s Genetic Programs</a:t>
            </a:r>
          </a:p>
        </p:txBody>
      </p:sp>
      <p:sp>
        <p:nvSpPr>
          <p:cNvPr id="4" name="Content Placeholder 3">
            <a:extLst>
              <a:ext uri="{FF2B5EF4-FFF2-40B4-BE49-F238E27FC236}">
                <a16:creationId xmlns:a16="http://schemas.microsoft.com/office/drawing/2014/main" id="{C68A02DB-03F4-4C15-868A-59C1CAC24485}"/>
              </a:ext>
            </a:extLst>
          </p:cNvPr>
          <p:cNvSpPr>
            <a:spLocks noGrp="1"/>
          </p:cNvSpPr>
          <p:nvPr>
            <p:ph idx="1"/>
          </p:nvPr>
        </p:nvSpPr>
        <p:spPr>
          <a:xfrm>
            <a:off x="1932179" y="4489625"/>
            <a:ext cx="4994892" cy="1863786"/>
          </a:xfrm>
        </p:spPr>
        <p:txBody>
          <a:bodyPr>
            <a:normAutofit/>
          </a:bodyPr>
          <a:lstStyle/>
          <a:p>
            <a:pPr marL="0" indent="0" algn="r">
              <a:lnSpc>
                <a:spcPct val="100000"/>
              </a:lnSpc>
              <a:spcBef>
                <a:spcPts val="0"/>
              </a:spcBef>
              <a:buNone/>
            </a:pPr>
            <a:r>
              <a:rPr lang="en-US" b="1" dirty="0">
                <a:solidFill>
                  <a:srgbClr val="752034"/>
                </a:solidFill>
                <a:effectLst/>
                <a:latin typeface="Avenir Book"/>
                <a:ea typeface="Calibri" panose="020F0502020204030204" pitchFamily="34" charset="0"/>
                <a:cs typeface="Arial" panose="020B0604020202020204" pitchFamily="34" charset="0"/>
              </a:rPr>
              <a:t>Genomic Testing – for 10 years </a:t>
            </a:r>
            <a:r>
              <a:rPr lang="en-US" dirty="0">
                <a:solidFill>
                  <a:srgbClr val="752034"/>
                </a:solidFill>
                <a:latin typeface="Avenir Book"/>
                <a:ea typeface="Calibri" panose="020F0502020204030204" pitchFamily="34" charset="0"/>
                <a:cs typeface="Arial" panose="020B0604020202020204" pitchFamily="34" charset="0"/>
              </a:rPr>
              <a:t> </a:t>
            </a:r>
            <a:r>
              <a:rPr lang="en-US" dirty="0">
                <a:latin typeface="Avenir Book"/>
                <a:ea typeface="Calibri" panose="020F0502020204030204" pitchFamily="34" charset="0"/>
                <a:cs typeface="Arial" panose="020B0604020202020204" pitchFamily="34" charset="0"/>
              </a:rPr>
              <a:t>This is the cornerstone of our plan and informs all of our </a:t>
            </a:r>
          </a:p>
          <a:p>
            <a:pPr marL="0" indent="0" algn="r">
              <a:lnSpc>
                <a:spcPct val="100000"/>
              </a:lnSpc>
              <a:spcBef>
                <a:spcPts val="0"/>
              </a:spcBef>
              <a:buNone/>
            </a:pPr>
            <a:r>
              <a:rPr lang="en-US" dirty="0">
                <a:latin typeface="Avenir Book"/>
                <a:ea typeface="Calibri" panose="020F0502020204030204" pitchFamily="34" charset="0"/>
                <a:cs typeface="Arial" panose="020B0604020202020204" pitchFamily="34" charset="0"/>
              </a:rPr>
              <a:t>genetics decisions.</a:t>
            </a:r>
            <a:endParaRPr lang="en-US" dirty="0">
              <a:effectLst/>
              <a:latin typeface="Avenir Book"/>
              <a:ea typeface="Calibri" panose="020F0502020204030204" pitchFamily="34" charset="0"/>
              <a:cs typeface="Arial" panose="020B0604020202020204" pitchFamily="34" charset="0"/>
            </a:endParaRPr>
          </a:p>
          <a:p>
            <a:pPr marL="0" indent="0">
              <a:buNone/>
            </a:pPr>
            <a:endParaRPr lang="en-US" dirty="0">
              <a:effectLst/>
              <a:latin typeface="Avenir Book"/>
              <a:ea typeface="Calibri" panose="020F0502020204030204" pitchFamily="34" charset="0"/>
              <a:cs typeface="Arial" panose="020B0604020202020204" pitchFamily="34" charset="0"/>
            </a:endParaRPr>
          </a:p>
          <a:p>
            <a:pPr marL="0" indent="0">
              <a:buNone/>
            </a:pPr>
            <a:endParaRPr lang="en-US" dirty="0">
              <a:effectLst/>
              <a:latin typeface="Avenir Book"/>
              <a:ea typeface="Calibri" panose="020F0502020204030204" pitchFamily="34" charset="0"/>
              <a:cs typeface="Arial" panose="020B0604020202020204" pitchFamily="34" charset="0"/>
            </a:endParaRPr>
          </a:p>
          <a:p>
            <a:endParaRPr lang="en-US" sz="3200" dirty="0">
              <a:latin typeface="Avenir Next LT Pro" panose="020B0504020202020204" pitchFamily="34" charset="0"/>
            </a:endParaRPr>
          </a:p>
        </p:txBody>
      </p:sp>
      <p:cxnSp>
        <p:nvCxnSpPr>
          <p:cNvPr id="5" name="Straight Connector 4">
            <a:extLst>
              <a:ext uri="{FF2B5EF4-FFF2-40B4-BE49-F238E27FC236}">
                <a16:creationId xmlns:a16="http://schemas.microsoft.com/office/drawing/2014/main" id="{CE5EEF96-E499-4BCE-BC16-B8119A4991DE}"/>
              </a:ext>
            </a:extLst>
          </p:cNvPr>
          <p:cNvCxnSpPr>
            <a:cxnSpLocks/>
          </p:cNvCxnSpPr>
          <p:nvPr/>
        </p:nvCxnSpPr>
        <p:spPr>
          <a:xfrm>
            <a:off x="838200" y="4152410"/>
            <a:ext cx="10515600" cy="0"/>
          </a:xfrm>
          <a:prstGeom prst="line">
            <a:avLst/>
          </a:prstGeom>
          <a:ln w="57150">
            <a:solidFill>
              <a:srgbClr val="752034"/>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06B4DEFA-C02F-4EEB-B5B7-2A5107036185}"/>
              </a:ext>
            </a:extLst>
          </p:cNvPr>
          <p:cNvSpPr/>
          <p:nvPr/>
        </p:nvSpPr>
        <p:spPr>
          <a:xfrm>
            <a:off x="838200" y="4034118"/>
            <a:ext cx="201706" cy="215144"/>
          </a:xfrm>
          <a:prstGeom prst="ellipse">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837E21C-B260-445F-AFBC-E2253D434B36}"/>
              </a:ext>
            </a:extLst>
          </p:cNvPr>
          <p:cNvSpPr txBox="1"/>
          <p:nvPr/>
        </p:nvSpPr>
        <p:spPr>
          <a:xfrm rot="19554681">
            <a:off x="711019" y="2226735"/>
            <a:ext cx="3588538" cy="1631216"/>
          </a:xfrm>
          <a:prstGeom prst="rect">
            <a:avLst/>
          </a:prstGeom>
          <a:noFill/>
        </p:spPr>
        <p:txBody>
          <a:bodyPr wrap="square" rtlCol="0">
            <a:spAutoFit/>
          </a:bodyPr>
          <a:lstStyle/>
          <a:p>
            <a:r>
              <a:rPr lang="en-US" sz="2000" dirty="0">
                <a:effectLst/>
                <a:latin typeface="Avenir Book"/>
                <a:ea typeface="Calibri" panose="020F0502020204030204" pitchFamily="34" charset="0"/>
                <a:cs typeface="Arial" panose="020B0604020202020204" pitchFamily="34" charset="0"/>
              </a:rPr>
              <a:t>1979: </a:t>
            </a:r>
            <a:r>
              <a:rPr lang="en-US" sz="2000" dirty="0">
                <a:latin typeface="Avenir Book"/>
                <a:ea typeface="Calibri" panose="020F0502020204030204" pitchFamily="34" charset="0"/>
                <a:cs typeface="Arial" panose="020B0604020202020204" pitchFamily="34" charset="0"/>
              </a:rPr>
              <a:t>F</a:t>
            </a:r>
            <a:r>
              <a:rPr lang="en-US" sz="2000" dirty="0">
                <a:effectLst/>
                <a:latin typeface="Avenir Book"/>
                <a:ea typeface="Calibri" panose="020F0502020204030204" pitchFamily="34" charset="0"/>
                <a:cs typeface="Arial" panose="020B0604020202020204" pitchFamily="34" charset="0"/>
              </a:rPr>
              <a:t>arm </a:t>
            </a:r>
            <a:r>
              <a:rPr lang="en-US" sz="2000" dirty="0">
                <a:latin typeface="Avenir Book"/>
                <a:ea typeface="Calibri" panose="020F0502020204030204" pitchFamily="34" charset="0"/>
                <a:cs typeface="Arial" panose="020B0604020202020204" pitchFamily="34" charset="0"/>
              </a:rPr>
              <a:t>S</a:t>
            </a:r>
            <a:r>
              <a:rPr lang="en-US" sz="2000" dirty="0">
                <a:effectLst/>
                <a:latin typeface="Avenir Book"/>
                <a:ea typeface="Calibri" panose="020F0502020204030204" pitchFamily="34" charset="0"/>
                <a:cs typeface="Arial" panose="020B0604020202020204" pitchFamily="34" charset="0"/>
              </a:rPr>
              <a:t>tarted</a:t>
            </a:r>
          </a:p>
          <a:p>
            <a:r>
              <a:rPr lang="en-US" sz="2000" dirty="0">
                <a:latin typeface="Avenir Book"/>
                <a:ea typeface="Calibri" panose="020F0502020204030204" pitchFamily="34" charset="0"/>
                <a:cs typeface="Arial" panose="020B0604020202020204" pitchFamily="34" charset="0"/>
              </a:rPr>
              <a:t>Since beginning of farm, we’ve used artificial insemination</a:t>
            </a:r>
            <a:endParaRPr lang="en-US" sz="2000" dirty="0">
              <a:effectLst/>
              <a:latin typeface="Avenir Book"/>
              <a:ea typeface="Calibri" panose="020F0502020204030204" pitchFamily="34" charset="0"/>
              <a:cs typeface="Arial" panose="020B0604020202020204" pitchFamily="34" charset="0"/>
            </a:endParaRPr>
          </a:p>
          <a:p>
            <a:endParaRPr lang="en-US" sz="2000" dirty="0">
              <a:effectLst/>
              <a:latin typeface="Avenir Book"/>
              <a:ea typeface="Calibri" panose="020F0502020204030204" pitchFamily="34" charset="0"/>
              <a:cs typeface="Arial" panose="020B0604020202020204" pitchFamily="34" charset="0"/>
            </a:endParaRPr>
          </a:p>
          <a:p>
            <a:endParaRPr lang="en-US" sz="2000" dirty="0"/>
          </a:p>
        </p:txBody>
      </p:sp>
      <p:sp>
        <p:nvSpPr>
          <p:cNvPr id="9" name="Oval 8">
            <a:extLst>
              <a:ext uri="{FF2B5EF4-FFF2-40B4-BE49-F238E27FC236}">
                <a16:creationId xmlns:a16="http://schemas.microsoft.com/office/drawing/2014/main" id="{AAC8DCA5-8B7C-4317-A36C-BCFC2C9A3C12}"/>
              </a:ext>
            </a:extLst>
          </p:cNvPr>
          <p:cNvSpPr/>
          <p:nvPr/>
        </p:nvSpPr>
        <p:spPr>
          <a:xfrm>
            <a:off x="2995920" y="4044837"/>
            <a:ext cx="201706" cy="215144"/>
          </a:xfrm>
          <a:prstGeom prst="ellipse">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34C9472-C0BC-4267-853B-411166A558CC}"/>
              </a:ext>
            </a:extLst>
          </p:cNvPr>
          <p:cNvSpPr txBox="1"/>
          <p:nvPr/>
        </p:nvSpPr>
        <p:spPr>
          <a:xfrm rot="19554681">
            <a:off x="2826909" y="2665229"/>
            <a:ext cx="4086372" cy="707886"/>
          </a:xfrm>
          <a:prstGeom prst="rect">
            <a:avLst/>
          </a:prstGeom>
          <a:noFill/>
        </p:spPr>
        <p:txBody>
          <a:bodyPr wrap="square" rtlCol="0">
            <a:spAutoFit/>
          </a:bodyPr>
          <a:lstStyle/>
          <a:p>
            <a:r>
              <a:rPr lang="en-US" sz="2000" dirty="0">
                <a:latin typeface="Avenir Book"/>
                <a:ea typeface="Calibri" panose="020F0502020204030204" pitchFamily="34" charset="0"/>
                <a:cs typeface="Arial" panose="020B0604020202020204" pitchFamily="34" charset="0"/>
              </a:rPr>
              <a:t>Mid 1980’s</a:t>
            </a:r>
            <a:r>
              <a:rPr lang="en-US" sz="2000" dirty="0">
                <a:effectLst/>
                <a:latin typeface="Avenir Book"/>
                <a:ea typeface="Calibri" panose="020F0502020204030204" pitchFamily="34" charset="0"/>
                <a:cs typeface="Arial" panose="020B0604020202020204" pitchFamily="34" charset="0"/>
              </a:rPr>
              <a:t>: First Embryo Transfer (ET)</a:t>
            </a:r>
          </a:p>
          <a:p>
            <a:endParaRPr lang="en-US" sz="2000" dirty="0"/>
          </a:p>
        </p:txBody>
      </p:sp>
      <p:sp>
        <p:nvSpPr>
          <p:cNvPr id="13" name="TextBox 12">
            <a:extLst>
              <a:ext uri="{FF2B5EF4-FFF2-40B4-BE49-F238E27FC236}">
                <a16:creationId xmlns:a16="http://schemas.microsoft.com/office/drawing/2014/main" id="{EB31C7DC-F107-4968-8368-67836483F753}"/>
              </a:ext>
            </a:extLst>
          </p:cNvPr>
          <p:cNvSpPr txBox="1"/>
          <p:nvPr/>
        </p:nvSpPr>
        <p:spPr>
          <a:xfrm rot="19554681">
            <a:off x="9041039" y="2141508"/>
            <a:ext cx="3815574" cy="1631216"/>
          </a:xfrm>
          <a:prstGeom prst="rect">
            <a:avLst/>
          </a:prstGeom>
          <a:noFill/>
        </p:spPr>
        <p:txBody>
          <a:bodyPr wrap="square" rtlCol="0">
            <a:spAutoFit/>
          </a:bodyPr>
          <a:lstStyle/>
          <a:p>
            <a:r>
              <a:rPr lang="en-US" sz="2000" dirty="0">
                <a:effectLst/>
                <a:latin typeface="Avenir Book"/>
                <a:ea typeface="Calibri" panose="020F0502020204030204" pitchFamily="34" charset="0"/>
                <a:cs typeface="Arial" panose="020B0604020202020204" pitchFamily="34" charset="0"/>
              </a:rPr>
              <a:t>2015: </a:t>
            </a:r>
            <a:r>
              <a:rPr lang="en-US" sz="2000" dirty="0">
                <a:latin typeface="Avenir Book"/>
                <a:ea typeface="Calibri" panose="020F0502020204030204" pitchFamily="34" charset="0"/>
                <a:cs typeface="Arial" panose="020B0604020202020204" pitchFamily="34" charset="0"/>
              </a:rPr>
              <a:t>In vitro Fertilization (IVF) </a:t>
            </a:r>
          </a:p>
          <a:p>
            <a:r>
              <a:rPr lang="en-US" sz="2000" dirty="0">
                <a:effectLst/>
                <a:latin typeface="Avenir Book"/>
                <a:ea typeface="Calibri" panose="020F0502020204030204" pitchFamily="34" charset="0"/>
                <a:cs typeface="Arial" panose="020B0604020202020204" pitchFamily="34" charset="0"/>
              </a:rPr>
              <a:t>75 ETs a year to add 40 quality heifers a year</a:t>
            </a:r>
          </a:p>
          <a:p>
            <a:endParaRPr lang="en-US" sz="2000" dirty="0">
              <a:latin typeface="Avenir Book"/>
              <a:cs typeface="Arial" panose="020B0604020202020204" pitchFamily="34" charset="0"/>
            </a:endParaRPr>
          </a:p>
          <a:p>
            <a:endParaRPr lang="en-US" sz="2000" dirty="0"/>
          </a:p>
        </p:txBody>
      </p:sp>
      <p:sp>
        <p:nvSpPr>
          <p:cNvPr id="14" name="TextBox 13">
            <a:extLst>
              <a:ext uri="{FF2B5EF4-FFF2-40B4-BE49-F238E27FC236}">
                <a16:creationId xmlns:a16="http://schemas.microsoft.com/office/drawing/2014/main" id="{D13F3408-A26B-4AFA-BF73-7E33A14B0A98}"/>
              </a:ext>
            </a:extLst>
          </p:cNvPr>
          <p:cNvSpPr txBox="1"/>
          <p:nvPr/>
        </p:nvSpPr>
        <p:spPr>
          <a:xfrm rot="19554681">
            <a:off x="6877875" y="4223237"/>
            <a:ext cx="3815574" cy="400110"/>
          </a:xfrm>
          <a:prstGeom prst="rect">
            <a:avLst/>
          </a:prstGeom>
          <a:noFill/>
        </p:spPr>
        <p:txBody>
          <a:bodyPr wrap="square" rtlCol="0">
            <a:spAutoFit/>
          </a:bodyPr>
          <a:lstStyle/>
          <a:p>
            <a:r>
              <a:rPr lang="en-US" sz="2000" dirty="0">
                <a:latin typeface="Avenir Book"/>
                <a:cs typeface="Arial" panose="020B0604020202020204" pitchFamily="34" charset="0"/>
              </a:rPr>
              <a:t>2015: Sorted Semen</a:t>
            </a:r>
            <a:endParaRPr lang="en-US" sz="2000" dirty="0"/>
          </a:p>
        </p:txBody>
      </p:sp>
      <p:sp>
        <p:nvSpPr>
          <p:cNvPr id="16" name="Oval 15">
            <a:extLst>
              <a:ext uri="{FF2B5EF4-FFF2-40B4-BE49-F238E27FC236}">
                <a16:creationId xmlns:a16="http://schemas.microsoft.com/office/drawing/2014/main" id="{83A2FF08-0662-41A6-9FE5-08851CFDC632}"/>
              </a:ext>
            </a:extLst>
          </p:cNvPr>
          <p:cNvSpPr/>
          <p:nvPr/>
        </p:nvSpPr>
        <p:spPr>
          <a:xfrm>
            <a:off x="9095227" y="4034118"/>
            <a:ext cx="201706" cy="215144"/>
          </a:xfrm>
          <a:prstGeom prst="ellipse">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2053CB04-9EB6-4737-9D8F-768BCDBAFB86}"/>
              </a:ext>
            </a:extLst>
          </p:cNvPr>
          <p:cNvGrpSpPr/>
          <p:nvPr/>
        </p:nvGrpSpPr>
        <p:grpSpPr>
          <a:xfrm>
            <a:off x="6398728" y="2764896"/>
            <a:ext cx="3815574" cy="1484366"/>
            <a:chOff x="8145431" y="2793047"/>
            <a:chExt cx="3815574" cy="1484366"/>
          </a:xfrm>
        </p:grpSpPr>
        <p:sp>
          <p:nvSpPr>
            <p:cNvPr id="15" name="TextBox 14">
              <a:extLst>
                <a:ext uri="{FF2B5EF4-FFF2-40B4-BE49-F238E27FC236}">
                  <a16:creationId xmlns:a16="http://schemas.microsoft.com/office/drawing/2014/main" id="{37DF3D83-5A84-4470-8ED3-5F936823BB5A}"/>
                </a:ext>
              </a:extLst>
            </p:cNvPr>
            <p:cNvSpPr txBox="1"/>
            <p:nvPr/>
          </p:nvSpPr>
          <p:spPr>
            <a:xfrm rot="19554681">
              <a:off x="8145431" y="2793047"/>
              <a:ext cx="3815574" cy="400110"/>
            </a:xfrm>
            <a:prstGeom prst="rect">
              <a:avLst/>
            </a:prstGeom>
            <a:noFill/>
          </p:spPr>
          <p:txBody>
            <a:bodyPr wrap="square" rtlCol="0">
              <a:spAutoFit/>
            </a:bodyPr>
            <a:lstStyle/>
            <a:p>
              <a:r>
                <a:rPr lang="en-US" sz="2000" b="1" dirty="0">
                  <a:latin typeface="Avenir Book"/>
                  <a:cs typeface="Arial" panose="020B0604020202020204" pitchFamily="34" charset="0"/>
                </a:rPr>
                <a:t>2010: Genomic Testing</a:t>
              </a:r>
              <a:endParaRPr lang="en-US" sz="2000" b="1" dirty="0"/>
            </a:p>
          </p:txBody>
        </p:sp>
        <p:sp>
          <p:nvSpPr>
            <p:cNvPr id="17" name="Oval 16">
              <a:extLst>
                <a:ext uri="{FF2B5EF4-FFF2-40B4-BE49-F238E27FC236}">
                  <a16:creationId xmlns:a16="http://schemas.microsoft.com/office/drawing/2014/main" id="{5B835E86-3F43-484D-95B2-144DCBA286B6}"/>
                </a:ext>
              </a:extLst>
            </p:cNvPr>
            <p:cNvSpPr/>
            <p:nvPr/>
          </p:nvSpPr>
          <p:spPr>
            <a:xfrm>
              <a:off x="8283099" y="4062269"/>
              <a:ext cx="201706" cy="215144"/>
            </a:xfrm>
            <a:prstGeom prst="ellipse">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67816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Genomic Testing</a:t>
            </a:r>
          </a:p>
        </p:txBody>
      </p:sp>
      <p:sp>
        <p:nvSpPr>
          <p:cNvPr id="4" name="Content Placeholder 3">
            <a:extLst>
              <a:ext uri="{FF2B5EF4-FFF2-40B4-BE49-F238E27FC236}">
                <a16:creationId xmlns:a16="http://schemas.microsoft.com/office/drawing/2014/main" id="{25562457-1B3D-42EA-B6FA-E26867DC5B4F}"/>
              </a:ext>
            </a:extLst>
          </p:cNvPr>
          <p:cNvSpPr>
            <a:spLocks noGrp="1"/>
          </p:cNvSpPr>
          <p:nvPr>
            <p:ph idx="1"/>
          </p:nvPr>
        </p:nvSpPr>
        <p:spPr>
          <a:xfrm>
            <a:off x="838200" y="1865557"/>
            <a:ext cx="10515600" cy="4351338"/>
          </a:xfrm>
        </p:spPr>
        <p:txBody>
          <a:bodyPr/>
          <a:lstStyle/>
          <a:p>
            <a:pPr marL="0" indent="0">
              <a:buNone/>
            </a:pPr>
            <a:r>
              <a:rPr lang="en-US" dirty="0">
                <a:latin typeface="Avenir Next LT Pro" panose="020B0504020202020204" pitchFamily="34" charset="0"/>
              </a:rPr>
              <a:t>Most important tool we use!</a:t>
            </a:r>
          </a:p>
        </p:txBody>
      </p:sp>
      <p:pic>
        <p:nvPicPr>
          <p:cNvPr id="5" name="Picture 4" descr="A screenshot of a computer screen&#10;&#10;Description automatically generated">
            <a:extLst>
              <a:ext uri="{FF2B5EF4-FFF2-40B4-BE49-F238E27FC236}">
                <a16:creationId xmlns:a16="http://schemas.microsoft.com/office/drawing/2014/main" id="{3581F9F2-FBB4-4653-9D55-32BC7C906CE2}"/>
              </a:ext>
            </a:extLst>
          </p:cNvPr>
          <p:cNvPicPr>
            <a:picLocks noChangeAspect="1"/>
          </p:cNvPicPr>
          <p:nvPr/>
        </p:nvPicPr>
        <p:blipFill rotWithShape="1">
          <a:blip r:embed="rId3"/>
          <a:srcRect b="5023"/>
          <a:stretch/>
        </p:blipFill>
        <p:spPr>
          <a:xfrm>
            <a:off x="161794" y="2318657"/>
            <a:ext cx="8144839" cy="4351338"/>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B65D2379-04C8-455D-91F4-A9E3D16998F9}"/>
              </a:ext>
            </a:extLst>
          </p:cNvPr>
          <p:cNvPicPr>
            <a:picLocks noChangeAspect="1"/>
          </p:cNvPicPr>
          <p:nvPr/>
        </p:nvPicPr>
        <p:blipFill rotWithShape="1">
          <a:blip r:embed="rId4"/>
          <a:srcRect l="1510" t="12171" r="56230" b="4239"/>
          <a:stretch/>
        </p:blipFill>
        <p:spPr>
          <a:xfrm>
            <a:off x="8511588" y="2052508"/>
            <a:ext cx="3459994" cy="3849687"/>
          </a:xfrm>
          <a:prstGeom prst="rect">
            <a:avLst/>
          </a:prstGeom>
        </p:spPr>
      </p:pic>
    </p:spTree>
    <p:extLst>
      <p:ext uri="{BB962C8B-B14F-4D97-AF65-F5344CB8AC3E}">
        <p14:creationId xmlns:p14="http://schemas.microsoft.com/office/powerpoint/2010/main" val="465946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194A940-1941-9447-870C-DE23E969261C}"/>
              </a:ext>
            </a:extLst>
          </p:cNvPr>
          <p:cNvSpPr/>
          <p:nvPr/>
        </p:nvSpPr>
        <p:spPr>
          <a:xfrm>
            <a:off x="0" y="432593"/>
            <a:ext cx="11353800" cy="1145686"/>
          </a:xfrm>
          <a:prstGeom prst="rect">
            <a:avLst/>
          </a:prstGeom>
          <a:solidFill>
            <a:srgbClr val="752034"/>
          </a:solidFill>
          <a:ln>
            <a:solidFill>
              <a:srgbClr val="752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A7CE3C2-732E-3B44-BB1C-C4C9C4C4A8CF}"/>
              </a:ext>
            </a:extLst>
          </p:cNvPr>
          <p:cNvSpPr>
            <a:spLocks noGrp="1"/>
          </p:cNvSpPr>
          <p:nvPr>
            <p:ph type="title"/>
          </p:nvPr>
        </p:nvSpPr>
        <p:spPr>
          <a:xfrm>
            <a:off x="161794" y="344487"/>
            <a:ext cx="10515600" cy="1325563"/>
          </a:xfrm>
        </p:spPr>
        <p:txBody>
          <a:bodyPr/>
          <a:lstStyle/>
          <a:p>
            <a:r>
              <a:rPr lang="en-US" dirty="0">
                <a:solidFill>
                  <a:schemeClr val="bg1"/>
                </a:solidFill>
                <a:latin typeface="Baskerville" panose="02020502070401020303" pitchFamily="18" charset="0"/>
                <a:ea typeface="Baskerville" panose="02020502070401020303" pitchFamily="18" charset="0"/>
              </a:rPr>
              <a:t>Embryo Transfer (ET)</a:t>
            </a:r>
          </a:p>
        </p:txBody>
      </p:sp>
      <p:sp>
        <p:nvSpPr>
          <p:cNvPr id="4" name="Content Placeholder 3">
            <a:extLst>
              <a:ext uri="{FF2B5EF4-FFF2-40B4-BE49-F238E27FC236}">
                <a16:creationId xmlns:a16="http://schemas.microsoft.com/office/drawing/2014/main" id="{25562457-1B3D-42EA-B6FA-E26867DC5B4F}"/>
              </a:ext>
            </a:extLst>
          </p:cNvPr>
          <p:cNvSpPr>
            <a:spLocks noGrp="1"/>
          </p:cNvSpPr>
          <p:nvPr>
            <p:ph idx="1"/>
          </p:nvPr>
        </p:nvSpPr>
        <p:spPr>
          <a:xfrm>
            <a:off x="368643" y="1758156"/>
            <a:ext cx="11353800" cy="4877422"/>
          </a:xfrm>
        </p:spPr>
        <p:txBody>
          <a:bodyPr>
            <a:noAutofit/>
          </a:bodyPr>
          <a:lstStyle/>
          <a:p>
            <a:pPr marL="0" marR="0">
              <a:spcBef>
                <a:spcPts val="1200"/>
              </a:spcBef>
              <a:spcAft>
                <a:spcPts val="0"/>
              </a:spcAft>
              <a:buFont typeface="Arial" panose="020B0604020202020204" pitchFamily="34" charset="0"/>
              <a:buChar char="•"/>
            </a:pPr>
            <a:r>
              <a:rPr lang="en-US" sz="2400" b="1" dirty="0">
                <a:effectLst/>
                <a:latin typeface="Avenir Next LT Pro" panose="020B0504020202020204" pitchFamily="34" charset="0"/>
              </a:rPr>
              <a:t>Donor Preparation: </a:t>
            </a:r>
            <a:r>
              <a:rPr lang="en-US" sz="2400" dirty="0">
                <a:effectLst/>
                <a:latin typeface="Avenir Next LT Pro" panose="020B0504020202020204" pitchFamily="34" charset="0"/>
              </a:rPr>
              <a:t>Work with veterinarians who specialize in reproduction</a:t>
            </a:r>
          </a:p>
          <a:p>
            <a:pPr marL="457200" lvl="1">
              <a:spcBef>
                <a:spcPts val="1200"/>
              </a:spcBef>
            </a:pPr>
            <a:r>
              <a:rPr lang="en-US" dirty="0">
                <a:effectLst/>
                <a:latin typeface="Avenir Next LT Pro" panose="020B0504020202020204" pitchFamily="34" charset="0"/>
              </a:rPr>
              <a:t>After a preliminary exam we receive a detailed Follicle Stimulating Hormone (FSH) shot schedule and recipient synchronization plan</a:t>
            </a:r>
          </a:p>
          <a:p>
            <a:pPr marL="0" marR="0">
              <a:spcBef>
                <a:spcPts val="1200"/>
              </a:spcBef>
              <a:spcAft>
                <a:spcPts val="0"/>
              </a:spcAft>
              <a:buFont typeface="Arial" panose="020B0604020202020204" pitchFamily="34" charset="0"/>
              <a:buChar char="•"/>
            </a:pPr>
            <a:r>
              <a:rPr lang="en-US" sz="2400" b="1" dirty="0">
                <a:latin typeface="Avenir Next LT Pro" panose="020B0504020202020204" pitchFamily="34" charset="0"/>
              </a:rPr>
              <a:t>Fertilization: </a:t>
            </a:r>
            <a:r>
              <a:rPr lang="en-US" sz="2400" dirty="0">
                <a:effectLst/>
                <a:latin typeface="Avenir Next LT Pro" panose="020B0504020202020204" pitchFamily="34" charset="0"/>
              </a:rPr>
              <a:t>Donor is bred two or three times to cover the variance of ovulation</a:t>
            </a:r>
          </a:p>
          <a:p>
            <a:pPr marL="0" marR="0">
              <a:spcBef>
                <a:spcPts val="1200"/>
              </a:spcBef>
              <a:spcAft>
                <a:spcPts val="0"/>
              </a:spcAft>
              <a:buFont typeface="Arial" panose="020B0604020202020204" pitchFamily="34" charset="0"/>
              <a:buChar char="•"/>
            </a:pPr>
            <a:r>
              <a:rPr lang="en-US" sz="2400" b="1" dirty="0">
                <a:latin typeface="Avenir Next LT Pro" panose="020B0504020202020204" pitchFamily="34" charset="0"/>
              </a:rPr>
              <a:t>Collecting Embryos: </a:t>
            </a:r>
            <a:r>
              <a:rPr lang="en-US" sz="2400" dirty="0">
                <a:effectLst/>
                <a:latin typeface="Avenir Next LT Pro" panose="020B0504020202020204" pitchFamily="34" charset="0"/>
              </a:rPr>
              <a:t>After 7 days, uterine horns are flushed and the embryos are removed, filtered and viewed under a microscope for age and quality</a:t>
            </a:r>
          </a:p>
          <a:p>
            <a:pPr marL="0" marR="0">
              <a:spcBef>
                <a:spcPts val="1200"/>
              </a:spcBef>
              <a:spcAft>
                <a:spcPts val="0"/>
              </a:spcAft>
              <a:buFont typeface="Arial" panose="020B0604020202020204" pitchFamily="34" charset="0"/>
              <a:buChar char="•"/>
            </a:pPr>
            <a:r>
              <a:rPr lang="en-US" sz="2400" b="1" dirty="0">
                <a:effectLst/>
                <a:latin typeface="Avenir Next LT Pro" panose="020B0504020202020204" pitchFamily="34" charset="0"/>
              </a:rPr>
              <a:t>Preparing </a:t>
            </a:r>
            <a:r>
              <a:rPr lang="en-US" sz="2400" b="1" dirty="0">
                <a:latin typeface="Avenir Next LT Pro" panose="020B0504020202020204" pitchFamily="34" charset="0"/>
              </a:rPr>
              <a:t>Recipients: </a:t>
            </a:r>
            <a:r>
              <a:rPr lang="en-US" sz="2400" dirty="0">
                <a:effectLst/>
                <a:latin typeface="Avenir Next LT Pro" panose="020B0504020202020204" pitchFamily="34" charset="0"/>
              </a:rPr>
              <a:t>Recipients dams are checked by ultrasound for the quality of corpus luteum (CL) </a:t>
            </a:r>
          </a:p>
          <a:p>
            <a:pPr marL="0" marR="0">
              <a:spcBef>
                <a:spcPts val="1200"/>
              </a:spcBef>
              <a:spcAft>
                <a:spcPts val="0"/>
              </a:spcAft>
              <a:buFont typeface="Arial" panose="020B0604020202020204" pitchFamily="34" charset="0"/>
              <a:buChar char="•"/>
            </a:pPr>
            <a:r>
              <a:rPr lang="en-US" sz="2400" b="1" dirty="0">
                <a:effectLst/>
                <a:latin typeface="Avenir Next LT Pro" panose="020B0504020202020204" pitchFamily="34" charset="0"/>
              </a:rPr>
              <a:t>Transferring Embryos: </a:t>
            </a:r>
            <a:r>
              <a:rPr lang="en-US" sz="2400" dirty="0">
                <a:effectLst/>
                <a:latin typeface="Avenir Next LT Pro" panose="020B0504020202020204" pitchFamily="34" charset="0"/>
              </a:rPr>
              <a:t>We use the best CLs that we have to transfer fresh embryos, if more embryos were created, they are frozen for a later implant date. </a:t>
            </a:r>
            <a:endParaRPr lang="en-US" sz="2400" dirty="0">
              <a:latin typeface="Avenir Next LT Pro" panose="020B0504020202020204" pitchFamily="34" charset="0"/>
            </a:endParaRPr>
          </a:p>
          <a:p>
            <a:pPr marL="0" indent="0">
              <a:spcBef>
                <a:spcPts val="1200"/>
              </a:spcBef>
              <a:buNone/>
            </a:pPr>
            <a:endParaRPr lang="en-US" sz="2400" dirty="0">
              <a:latin typeface="Avenir Next LT Pro" panose="020B0504020202020204" pitchFamily="34" charset="0"/>
            </a:endParaRPr>
          </a:p>
        </p:txBody>
      </p:sp>
    </p:spTree>
    <p:extLst>
      <p:ext uri="{BB962C8B-B14F-4D97-AF65-F5344CB8AC3E}">
        <p14:creationId xmlns:p14="http://schemas.microsoft.com/office/powerpoint/2010/main" val="1906128839"/>
      </p:ext>
    </p:extLst>
  </p:cSld>
  <p:clrMapOvr>
    <a:masterClrMapping/>
  </p:clrMapOvr>
</p:sld>
</file>

<file path=ppt/theme/theme1.xml><?xml version="1.0" encoding="utf-8"?>
<a:theme xmlns:a="http://schemas.openxmlformats.org/drawingml/2006/main" name="Office Theme">
  <a:themeElements>
    <a:clrScheme name="OTF">
      <a:dk1>
        <a:sysClr val="windowText" lastClr="000000"/>
      </a:dk1>
      <a:lt1>
        <a:sysClr val="window" lastClr="FFFFFF"/>
      </a:lt1>
      <a:dk2>
        <a:srgbClr val="44546A"/>
      </a:dk2>
      <a:lt2>
        <a:srgbClr val="E7E6E6"/>
      </a:lt2>
      <a:accent1>
        <a:srgbClr val="B1314F"/>
      </a:accent1>
      <a:accent2>
        <a:srgbClr val="A5A5A5"/>
      </a:accent2>
      <a:accent3>
        <a:srgbClr val="AF322E"/>
      </a:accent3>
      <a:accent4>
        <a:srgbClr val="752034"/>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TotalTime>
  <Words>1074</Words>
  <Application>Microsoft Office PowerPoint</Application>
  <PresentationFormat>Widescreen</PresentationFormat>
  <Paragraphs>141</Paragraphs>
  <Slides>16</Slides>
  <Notes>15</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Avenir Book</vt:lpstr>
      <vt:lpstr>Avenir Next LT Pro</vt:lpstr>
      <vt:lpstr>Baskerville</vt:lpstr>
      <vt:lpstr>Calibri</vt:lpstr>
      <vt:lpstr>Calibri Light</vt:lpstr>
      <vt:lpstr>Office Theme</vt:lpstr>
      <vt:lpstr>Dairy Cattle Genetics</vt:lpstr>
      <vt:lpstr>A 30,000 Foot View – Seeing the Bigger Picture</vt:lpstr>
      <vt:lpstr>Introduction</vt:lpstr>
      <vt:lpstr>Our Herd’s Genetic Goal</vt:lpstr>
      <vt:lpstr>What benchmarks do we use? </vt:lpstr>
      <vt:lpstr>Why use these benchmarks to guide Genetic selections?</vt:lpstr>
      <vt:lpstr>Our Herd’s Genetic Programs</vt:lpstr>
      <vt:lpstr>Genomic Testing</vt:lpstr>
      <vt:lpstr>Embryo Transfer (ET)</vt:lpstr>
      <vt:lpstr>PowerPoint Presentation</vt:lpstr>
      <vt:lpstr>In vitro Fertilization (IVF)</vt:lpstr>
      <vt:lpstr>PowerPoint Presentation</vt:lpstr>
      <vt:lpstr> Sexed Semen</vt:lpstr>
      <vt:lpstr>Our Current Herd</vt:lpstr>
      <vt:lpstr>Our Herd’s Genetic Programs</vt:lpstr>
      <vt:lpstr>Where We Are Going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Guest Speaker Template</dc:title>
  <dc:creator>Lauren Millang</dc:creator>
  <cp:lastModifiedBy>Amelia Hayden</cp:lastModifiedBy>
  <cp:revision>34</cp:revision>
  <dcterms:created xsi:type="dcterms:W3CDTF">2020-06-17T15:24:09Z</dcterms:created>
  <dcterms:modified xsi:type="dcterms:W3CDTF">2020-07-20T16:35:01Z</dcterms:modified>
</cp:coreProperties>
</file>