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314" r:id="rId2"/>
    <p:sldId id="325" r:id="rId3"/>
    <p:sldId id="258" r:id="rId4"/>
    <p:sldId id="371" r:id="rId5"/>
    <p:sldId id="373" r:id="rId6"/>
    <p:sldId id="374" r:id="rId7"/>
    <p:sldId id="375" r:id="rId8"/>
    <p:sldId id="295" r:id="rId9"/>
    <p:sldId id="376" r:id="rId10"/>
    <p:sldId id="370" r:id="rId11"/>
    <p:sldId id="286" r:id="rId12"/>
    <p:sldId id="360" r:id="rId13"/>
    <p:sldId id="261" r:id="rId14"/>
    <p:sldId id="378" r:id="rId15"/>
    <p:sldId id="300" r:id="rId16"/>
    <p:sldId id="297" r:id="rId17"/>
    <p:sldId id="311" r:id="rId18"/>
    <p:sldId id="377" r:id="rId19"/>
    <p:sldId id="303" r:id="rId20"/>
    <p:sldId id="366" r:id="rId21"/>
    <p:sldId id="321" r:id="rId22"/>
    <p:sldId id="353" r:id="rId23"/>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A12B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964" autoAdjust="0"/>
    <p:restoredTop sz="99184" autoAdjust="0"/>
  </p:normalViewPr>
  <p:slideViewPr>
    <p:cSldViewPr>
      <p:cViewPr varScale="1">
        <p:scale>
          <a:sx n="78" d="100"/>
          <a:sy n="78" d="100"/>
        </p:scale>
        <p:origin x="96" y="72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5CAB8C09-73A4-401F-8C7E-DA277D4FD95B}" type="datetimeFigureOut">
              <a:rPr lang="en-US"/>
              <a:pPr>
                <a:defRPr/>
              </a:pPr>
              <a:t>7/14/2020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4EFA52AE-A4B1-40FB-9EB6-F6A115DF5BA2}" type="slidenum">
              <a:rPr lang="en-US"/>
              <a:pPr>
                <a:defRPr/>
              </a:pPr>
              <a:t>‹#›</a:t>
            </a:fld>
            <a:endParaRPr lang="en-US"/>
          </a:p>
        </p:txBody>
      </p:sp>
    </p:spTree>
    <p:extLst>
      <p:ext uri="{BB962C8B-B14F-4D97-AF65-F5344CB8AC3E}">
        <p14:creationId xmlns:p14="http://schemas.microsoft.com/office/powerpoint/2010/main" val="227646795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9C94F49-BFDD-4920-B75F-7A016631F660}" type="slidenum">
              <a:rPr lang="en-US" smtClean="0"/>
              <a:pPr fontAlgn="base">
                <a:spcBef>
                  <a:spcPct val="0"/>
                </a:spcBef>
                <a:spcAft>
                  <a:spcPct val="0"/>
                </a:spcAft>
                <a:defRPr/>
              </a:pPr>
              <a:t>1</a:t>
            </a:fld>
            <a:endParaRPr lang="en-US"/>
          </a:p>
        </p:txBody>
      </p:sp>
      <p:sp>
        <p:nvSpPr>
          <p:cNvPr id="6246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11907132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E4F6FC0-8062-428B-AC2E-02E52C5AAA80}" type="slidenum">
              <a:rPr lang="en-US" smtClean="0"/>
              <a:pPr fontAlgn="base">
                <a:spcBef>
                  <a:spcPct val="0"/>
                </a:spcBef>
                <a:spcAft>
                  <a:spcPct val="0"/>
                </a:spcAft>
                <a:defRPr/>
              </a:pPr>
              <a:t>2</a:t>
            </a:fld>
            <a:endParaRPr lang="en-US"/>
          </a:p>
        </p:txBody>
      </p:sp>
      <p:sp>
        <p:nvSpPr>
          <p:cNvPr id="6349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32217902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E888791-C1DB-4E11-BA53-513C20698C05}" type="slidenum">
              <a:rPr lang="en-US" smtClean="0"/>
              <a:pPr fontAlgn="base">
                <a:spcBef>
                  <a:spcPct val="0"/>
                </a:spcBef>
                <a:spcAft>
                  <a:spcPct val="0"/>
                </a:spcAft>
                <a:defRPr/>
              </a:pPr>
              <a:t>3</a:t>
            </a:fld>
            <a:endParaRPr lang="en-US"/>
          </a:p>
        </p:txBody>
      </p:sp>
      <p:sp>
        <p:nvSpPr>
          <p:cNvPr id="6553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4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9337382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FFFC0E6-536B-47F9-9F4B-48088852983B}" type="slidenum">
              <a:rPr lang="en-US" smtClean="0"/>
              <a:pPr fontAlgn="base">
                <a:spcBef>
                  <a:spcPct val="0"/>
                </a:spcBef>
                <a:spcAft>
                  <a:spcPct val="0"/>
                </a:spcAft>
                <a:defRPr/>
              </a:pPr>
              <a:t>8</a:t>
            </a:fld>
            <a:endParaRPr lang="en-US"/>
          </a:p>
        </p:txBody>
      </p:sp>
      <p:sp>
        <p:nvSpPr>
          <p:cNvPr id="6963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eaLnBrk="1" hangingPunct="1">
              <a:spcBef>
                <a:spcPct val="0"/>
              </a:spcBef>
              <a:buFontTx/>
              <a:buAutoNum type="arabicPeriod"/>
            </a:pPr>
            <a:r>
              <a:rPr lang="en-US" altLang="en-US"/>
              <a:t>The bison are given free access to the entire landscape and of course graze most frequently in the most recently burned patches</a:t>
            </a:r>
          </a:p>
          <a:p>
            <a:pPr marL="228600" indent="-228600" eaLnBrk="1" hangingPunct="1">
              <a:spcBef>
                <a:spcPct val="0"/>
              </a:spcBef>
              <a:buFontTx/>
              <a:buAutoNum type="arabicPeriod"/>
            </a:pPr>
            <a:r>
              <a:rPr lang="en-US" altLang="en-US"/>
              <a:t>This type of management is considered to simulate historical fire and grazing patterns and it has resulted in increased biological diversity as well as provided the bison with an environment where they can maintain a high nutritional plane without supplementation</a:t>
            </a:r>
          </a:p>
          <a:p>
            <a:pPr marL="228600" indent="-228600" eaLnBrk="1" hangingPunct="1">
              <a:spcBef>
                <a:spcPct val="0"/>
              </a:spcBef>
              <a:buFontTx/>
              <a:buAutoNum type="arabicPeriod"/>
            </a:pPr>
            <a:r>
              <a:rPr lang="en-US" altLang="en-US"/>
              <a:t>An important point is that bison behavior and forage selection is a bit different than expected in this environment compared to a homogeneous environment and if you saw Jay Kerby’s paper it suggests the same for cattle</a:t>
            </a:r>
          </a:p>
          <a:p>
            <a:pPr marL="228600" indent="-228600" eaLnBrk="1" hangingPunct="1">
              <a:spcBef>
                <a:spcPct val="0"/>
              </a:spcBef>
            </a:pPr>
            <a:endParaRPr lang="en-US" altLang="en-US"/>
          </a:p>
        </p:txBody>
      </p:sp>
    </p:spTree>
    <p:extLst>
      <p:ext uri="{BB962C8B-B14F-4D97-AF65-F5344CB8AC3E}">
        <p14:creationId xmlns:p14="http://schemas.microsoft.com/office/powerpoint/2010/main" val="41791389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185C3E1-AAB9-498F-BD85-E0CAFDF23D12}" type="slidenum">
              <a:rPr lang="en-US" smtClean="0"/>
              <a:pPr fontAlgn="base">
                <a:spcBef>
                  <a:spcPct val="0"/>
                </a:spcBef>
                <a:spcAft>
                  <a:spcPct val="0"/>
                </a:spcAft>
                <a:defRPr/>
              </a:pPr>
              <a:t>17</a:t>
            </a:fld>
            <a:endParaRPr lang="en-US"/>
          </a:p>
        </p:txBody>
      </p:sp>
      <p:sp>
        <p:nvSpPr>
          <p:cNvPr id="7065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066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10565278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BD8C504-4D6F-415C-9CB3-AF64F9AEB223}" type="slidenum">
              <a:rPr lang="en-US" smtClean="0"/>
              <a:pPr fontAlgn="base">
                <a:spcBef>
                  <a:spcPct val="0"/>
                </a:spcBef>
                <a:spcAft>
                  <a:spcPct val="0"/>
                </a:spcAft>
                <a:defRPr/>
              </a:pPr>
              <a:t>21</a:t>
            </a:fld>
            <a:endParaRPr lang="en-US"/>
          </a:p>
        </p:txBody>
      </p:sp>
      <p:sp>
        <p:nvSpPr>
          <p:cNvPr id="6451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6048749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286E0773-8E64-48B9-B377-EF1D583844FE}" type="datetimeFigureOut">
              <a:rPr lang="en-US"/>
              <a:pPr>
                <a:defRPr/>
              </a:pPr>
              <a:t>7/14/2020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4D09EAB-40F1-4C29-AFBA-0F83F01614FE}" type="slidenum">
              <a:rPr lang="en-US"/>
              <a:pPr>
                <a:defRPr/>
              </a:pPr>
              <a:t>‹#›</a:t>
            </a:fld>
            <a:endParaRPr lang="en-US"/>
          </a:p>
        </p:txBody>
      </p:sp>
    </p:spTree>
    <p:extLst>
      <p:ext uri="{BB962C8B-B14F-4D97-AF65-F5344CB8AC3E}">
        <p14:creationId xmlns:p14="http://schemas.microsoft.com/office/powerpoint/2010/main" val="30809776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FD4049FB-DBC9-40E5-AD58-8C5FFFFC9390}" type="datetimeFigureOut">
              <a:rPr lang="en-US"/>
              <a:pPr>
                <a:defRPr/>
              </a:pPr>
              <a:t>7/14/2020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931B950-4DAE-40CF-9FD7-BAA77C724571}" type="slidenum">
              <a:rPr lang="en-US"/>
              <a:pPr>
                <a:defRPr/>
              </a:pPr>
              <a:t>‹#›</a:t>
            </a:fld>
            <a:endParaRPr lang="en-US"/>
          </a:p>
        </p:txBody>
      </p:sp>
    </p:spTree>
    <p:extLst>
      <p:ext uri="{BB962C8B-B14F-4D97-AF65-F5344CB8AC3E}">
        <p14:creationId xmlns:p14="http://schemas.microsoft.com/office/powerpoint/2010/main" val="30598689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389A7B33-CB00-483A-B734-EC50ECDC52E8}" type="datetimeFigureOut">
              <a:rPr lang="en-US"/>
              <a:pPr>
                <a:defRPr/>
              </a:pPr>
              <a:t>7/14/2020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87D7D6F-880A-4944-B1DD-BC561AD25483}" type="slidenum">
              <a:rPr lang="en-US"/>
              <a:pPr>
                <a:defRPr/>
              </a:pPr>
              <a:t>‹#›</a:t>
            </a:fld>
            <a:endParaRPr lang="en-US"/>
          </a:p>
        </p:txBody>
      </p:sp>
    </p:spTree>
    <p:extLst>
      <p:ext uri="{BB962C8B-B14F-4D97-AF65-F5344CB8AC3E}">
        <p14:creationId xmlns:p14="http://schemas.microsoft.com/office/powerpoint/2010/main" val="22627696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A873305D-D7DC-44D9-B248-557FDD4CD349}" type="datetimeFigureOut">
              <a:rPr lang="en-US"/>
              <a:pPr>
                <a:defRPr/>
              </a:pPr>
              <a:t>7/14/2020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8F4D9A2-0744-4988-AD85-5BDFB46023E4}" type="slidenum">
              <a:rPr lang="en-US"/>
              <a:pPr>
                <a:defRPr/>
              </a:pPr>
              <a:t>‹#›</a:t>
            </a:fld>
            <a:endParaRPr lang="en-US"/>
          </a:p>
        </p:txBody>
      </p:sp>
    </p:spTree>
    <p:extLst>
      <p:ext uri="{BB962C8B-B14F-4D97-AF65-F5344CB8AC3E}">
        <p14:creationId xmlns:p14="http://schemas.microsoft.com/office/powerpoint/2010/main" val="38288849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2CC5AFA0-4C4A-4D7B-952E-4DF22B489A36}" type="datetimeFigureOut">
              <a:rPr lang="en-US"/>
              <a:pPr>
                <a:defRPr/>
              </a:pPr>
              <a:t>7/14/2020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D34FD98-D540-4D73-A1B6-DCD99F53BDB8}" type="slidenum">
              <a:rPr lang="en-US"/>
              <a:pPr>
                <a:defRPr/>
              </a:pPr>
              <a:t>‹#›</a:t>
            </a:fld>
            <a:endParaRPr lang="en-US"/>
          </a:p>
        </p:txBody>
      </p:sp>
    </p:spTree>
    <p:extLst>
      <p:ext uri="{BB962C8B-B14F-4D97-AF65-F5344CB8AC3E}">
        <p14:creationId xmlns:p14="http://schemas.microsoft.com/office/powerpoint/2010/main" val="20306952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0EFF4A59-2E67-499A-910C-90069974E560}" type="datetimeFigureOut">
              <a:rPr lang="en-US"/>
              <a:pPr>
                <a:defRPr/>
              </a:pPr>
              <a:t>7/14/2020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2ED2CF3C-BF65-41A3-829E-5BD67558CAF4}" type="slidenum">
              <a:rPr lang="en-US"/>
              <a:pPr>
                <a:defRPr/>
              </a:pPr>
              <a:t>‹#›</a:t>
            </a:fld>
            <a:endParaRPr lang="en-US"/>
          </a:p>
        </p:txBody>
      </p:sp>
    </p:spTree>
    <p:extLst>
      <p:ext uri="{BB962C8B-B14F-4D97-AF65-F5344CB8AC3E}">
        <p14:creationId xmlns:p14="http://schemas.microsoft.com/office/powerpoint/2010/main" val="38583018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0F1A2E22-50E4-41BE-B944-B4582CEA3535}" type="datetimeFigureOut">
              <a:rPr lang="en-US"/>
              <a:pPr>
                <a:defRPr/>
              </a:pPr>
              <a:t>7/14/2020</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6DFCB805-54E1-468E-9106-C3C74D16E7C4}" type="slidenum">
              <a:rPr lang="en-US"/>
              <a:pPr>
                <a:defRPr/>
              </a:pPr>
              <a:t>‹#›</a:t>
            </a:fld>
            <a:endParaRPr lang="en-US"/>
          </a:p>
        </p:txBody>
      </p:sp>
    </p:spTree>
    <p:extLst>
      <p:ext uri="{BB962C8B-B14F-4D97-AF65-F5344CB8AC3E}">
        <p14:creationId xmlns:p14="http://schemas.microsoft.com/office/powerpoint/2010/main" val="39019471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81530FCB-1B78-4227-8E69-1A60249504C2}" type="datetimeFigureOut">
              <a:rPr lang="en-US"/>
              <a:pPr>
                <a:defRPr/>
              </a:pPr>
              <a:t>7/14/2020</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BA787C07-AB6F-42F5-9D8C-CD2310062B7C}" type="slidenum">
              <a:rPr lang="en-US"/>
              <a:pPr>
                <a:defRPr/>
              </a:pPr>
              <a:t>‹#›</a:t>
            </a:fld>
            <a:endParaRPr lang="en-US"/>
          </a:p>
        </p:txBody>
      </p:sp>
    </p:spTree>
    <p:extLst>
      <p:ext uri="{BB962C8B-B14F-4D97-AF65-F5344CB8AC3E}">
        <p14:creationId xmlns:p14="http://schemas.microsoft.com/office/powerpoint/2010/main" val="31558197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06DCCA67-85C3-4EF2-8C8F-9B72DF6C303A}" type="datetimeFigureOut">
              <a:rPr lang="en-US"/>
              <a:pPr>
                <a:defRPr/>
              </a:pPr>
              <a:t>7/14/2020</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51E07B01-33B0-4150-8237-5F543A7E6EBE}" type="slidenum">
              <a:rPr lang="en-US"/>
              <a:pPr>
                <a:defRPr/>
              </a:pPr>
              <a:t>‹#›</a:t>
            </a:fld>
            <a:endParaRPr lang="en-US"/>
          </a:p>
        </p:txBody>
      </p:sp>
    </p:spTree>
    <p:extLst>
      <p:ext uri="{BB962C8B-B14F-4D97-AF65-F5344CB8AC3E}">
        <p14:creationId xmlns:p14="http://schemas.microsoft.com/office/powerpoint/2010/main" val="22746097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43F80534-543C-4034-8170-D07073CBBA16}" type="datetimeFigureOut">
              <a:rPr lang="en-US"/>
              <a:pPr>
                <a:defRPr/>
              </a:pPr>
              <a:t>7/14/2020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D30CCE0E-EB4A-4754-A84E-A7CCB6EB7535}" type="slidenum">
              <a:rPr lang="en-US"/>
              <a:pPr>
                <a:defRPr/>
              </a:pPr>
              <a:t>‹#›</a:t>
            </a:fld>
            <a:endParaRPr lang="en-US"/>
          </a:p>
        </p:txBody>
      </p:sp>
    </p:spTree>
    <p:extLst>
      <p:ext uri="{BB962C8B-B14F-4D97-AF65-F5344CB8AC3E}">
        <p14:creationId xmlns:p14="http://schemas.microsoft.com/office/powerpoint/2010/main" val="29381168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B1AEF8D5-7698-4FF1-AF32-8BE84EF1EDBB}" type="datetimeFigureOut">
              <a:rPr lang="en-US"/>
              <a:pPr>
                <a:defRPr/>
              </a:pPr>
              <a:t>7/14/2020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A09290AC-359D-4B48-AFF1-7977D5EC2842}" type="slidenum">
              <a:rPr lang="en-US"/>
              <a:pPr>
                <a:defRPr/>
              </a:pPr>
              <a:t>‹#›</a:t>
            </a:fld>
            <a:endParaRPr lang="en-US"/>
          </a:p>
        </p:txBody>
      </p:sp>
    </p:spTree>
    <p:extLst>
      <p:ext uri="{BB962C8B-B14F-4D97-AF65-F5344CB8AC3E}">
        <p14:creationId xmlns:p14="http://schemas.microsoft.com/office/powerpoint/2010/main" val="16144308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1AB0D5EB-7861-4BA8-AB80-61112BCFAC2B}" type="datetimeFigureOut">
              <a:rPr lang="en-US"/>
              <a:pPr>
                <a:defRPr/>
              </a:pPr>
              <a:t>7/14/2020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49D42FDA-E656-4F31-ABD9-BD6CC944C538}"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28.jpeg"/></Relationships>
</file>

<file path=ppt/slides/_rels/slide1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jpeg"/><Relationship Id="rId7"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13.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050"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44463" y="711200"/>
            <a:ext cx="8874125" cy="591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4" name="Content Placeholder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auto">
          <a:xfrm>
            <a:off x="41911" y="205740"/>
            <a:ext cx="9178289" cy="6118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021988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0A12B6"/>
        </a:solidFill>
        <a:effectLst/>
      </p:bgPr>
    </p:bg>
    <p:spTree>
      <p:nvGrpSpPr>
        <p:cNvPr id="1" name=""/>
        <p:cNvGrpSpPr/>
        <p:nvPr/>
      </p:nvGrpSpPr>
      <p:grpSpPr>
        <a:xfrm>
          <a:off x="0" y="0"/>
          <a:ext cx="0" cy="0"/>
          <a:chOff x="0" y="0"/>
          <a:chExt cx="0" cy="0"/>
        </a:xfrm>
      </p:grpSpPr>
      <p:pic>
        <p:nvPicPr>
          <p:cNvPr id="8196" name="Picture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105400" y="4362450"/>
            <a:ext cx="3314700" cy="226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7"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235575" y="1646237"/>
            <a:ext cx="2994025" cy="223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 y="1676400"/>
            <a:ext cx="4109277" cy="434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0" y="152400"/>
            <a:ext cx="9144000" cy="523220"/>
          </a:xfrm>
          <a:prstGeom prst="rect">
            <a:avLst/>
          </a:prstGeom>
          <a:noFill/>
        </p:spPr>
        <p:txBody>
          <a:bodyPr wrap="square" rtlCol="0">
            <a:spAutoFit/>
          </a:bodyPr>
          <a:lstStyle/>
          <a:p>
            <a:pPr algn="ctr"/>
            <a:r>
              <a:rPr lang="en-US" sz="2800" b="1" dirty="0">
                <a:solidFill>
                  <a:srgbClr val="FFFF00"/>
                </a:solidFill>
              </a:rPr>
              <a:t>Livestock Management Tools</a:t>
            </a:r>
          </a:p>
        </p:txBody>
      </p:sp>
      <p:sp>
        <p:nvSpPr>
          <p:cNvPr id="3" name="TextBox 2"/>
          <p:cNvSpPr txBox="1"/>
          <p:nvPr/>
        </p:nvSpPr>
        <p:spPr>
          <a:xfrm>
            <a:off x="1152525" y="1186934"/>
            <a:ext cx="2682145" cy="461665"/>
          </a:xfrm>
          <a:prstGeom prst="rect">
            <a:avLst/>
          </a:prstGeom>
          <a:noFill/>
        </p:spPr>
        <p:txBody>
          <a:bodyPr wrap="none" rtlCol="0">
            <a:spAutoFit/>
          </a:bodyPr>
          <a:lstStyle/>
          <a:p>
            <a:r>
              <a:rPr lang="en-US" sz="2400" b="1" dirty="0">
                <a:solidFill>
                  <a:srgbClr val="FFFF00"/>
                </a:solidFill>
              </a:rPr>
              <a:t>Grazing Systems</a:t>
            </a:r>
          </a:p>
        </p:txBody>
      </p:sp>
      <p:sp>
        <p:nvSpPr>
          <p:cNvPr id="9" name="TextBox 8"/>
          <p:cNvSpPr txBox="1"/>
          <p:nvPr/>
        </p:nvSpPr>
        <p:spPr>
          <a:xfrm>
            <a:off x="5181600" y="1138535"/>
            <a:ext cx="3047437" cy="461665"/>
          </a:xfrm>
          <a:prstGeom prst="rect">
            <a:avLst/>
          </a:prstGeom>
          <a:noFill/>
        </p:spPr>
        <p:txBody>
          <a:bodyPr wrap="none" rtlCol="0">
            <a:spAutoFit/>
          </a:bodyPr>
          <a:lstStyle/>
          <a:p>
            <a:r>
              <a:rPr lang="en-US" sz="2400" b="1" dirty="0">
                <a:solidFill>
                  <a:srgbClr val="FFFF00"/>
                </a:solidFill>
              </a:rPr>
              <a:t>Water Development</a:t>
            </a:r>
          </a:p>
        </p:txBody>
      </p:sp>
      <p:sp>
        <p:nvSpPr>
          <p:cNvPr id="10" name="TextBox 9"/>
          <p:cNvSpPr txBox="1"/>
          <p:nvPr/>
        </p:nvSpPr>
        <p:spPr>
          <a:xfrm>
            <a:off x="6261477" y="3957935"/>
            <a:ext cx="748923" cy="461665"/>
          </a:xfrm>
          <a:prstGeom prst="rect">
            <a:avLst/>
          </a:prstGeom>
          <a:noFill/>
        </p:spPr>
        <p:txBody>
          <a:bodyPr wrap="none" rtlCol="0">
            <a:spAutoFit/>
          </a:bodyPr>
          <a:lstStyle/>
          <a:p>
            <a:r>
              <a:rPr lang="en-US" sz="2400" b="1" dirty="0">
                <a:solidFill>
                  <a:srgbClr val="FFFF00"/>
                </a:solidFill>
              </a:rPr>
              <a:t>Fire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br>
              <a:rPr lang="en-US" dirty="0"/>
            </a:br>
            <a:endParaRPr lang="en-US" dirty="0"/>
          </a:p>
        </p:txBody>
      </p:sp>
      <p:pic>
        <p:nvPicPr>
          <p:cNvPr id="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2804" y="1219200"/>
            <a:ext cx="7738392" cy="51466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360034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Content Placeholder 1"/>
          <p:cNvPicPr>
            <a:picLocks noGrp="1" noChangeAspect="1"/>
          </p:cNvPicPr>
          <p:nvPr>
            <p:ph idx="1"/>
          </p:nvPr>
        </p:nvPicPr>
        <p:blipFill>
          <a:blip r:embed="rId2">
            <a:extLst>
              <a:ext uri="{28A0092B-C50C-407E-A947-70E740481C1C}">
                <a14:useLocalDpi xmlns:a14="http://schemas.microsoft.com/office/drawing/2010/main" val="0"/>
              </a:ext>
            </a:extLst>
          </a:blip>
          <a:srcRect l="3976" t="-4517" r="2071" b="9415"/>
          <a:stretch>
            <a:fillRect/>
          </a:stretch>
        </p:blipFill>
        <p:spPr>
          <a:xfrm>
            <a:off x="0" y="381000"/>
            <a:ext cx="9144000" cy="6078538"/>
          </a:xfrm>
        </p:spPr>
      </p:pic>
      <p:pic>
        <p:nvPicPr>
          <p:cNvPr id="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18078" r="48619"/>
          <a:stretch/>
        </p:blipFill>
        <p:spPr bwMode="auto">
          <a:xfrm>
            <a:off x="-228600" y="660974"/>
            <a:ext cx="4667250" cy="59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9" name="TextBox 4"/>
          <p:cNvSpPr txBox="1">
            <a:spLocks noChangeArrowheads="1"/>
          </p:cNvSpPr>
          <p:nvPr/>
        </p:nvSpPr>
        <p:spPr bwMode="auto">
          <a:xfrm>
            <a:off x="457200" y="76200"/>
            <a:ext cx="833437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en-US" altLang="en-US" b="1" dirty="0"/>
              <a:t>Annual burning + cattle grazing</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AE6928E-BBB7-4346-8A16-7B4A3F00D89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685800"/>
            <a:ext cx="8165903"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55891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73" name="Straight Connector 72">
            <a:extLst>
              <a:ext uri="{FF2B5EF4-FFF2-40B4-BE49-F238E27FC236}">
                <a16:creationId xmlns:a16="http://schemas.microsoft.com/office/drawing/2014/main" id="{DB146403-F3D6-484B-B2ED-97F9565D037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572000" y="477749"/>
            <a:ext cx="0" cy="3657600"/>
          </a:xfrm>
          <a:prstGeom prst="line">
            <a:avLst/>
          </a:prstGeom>
          <a:ln w="101600" cmpd="dbl">
            <a:solidFill>
              <a:srgbClr val="595959"/>
            </a:solidFill>
          </a:ln>
        </p:spPr>
        <p:style>
          <a:lnRef idx="1">
            <a:schemeClr val="accent1"/>
          </a:lnRef>
          <a:fillRef idx="0">
            <a:schemeClr val="accent1"/>
          </a:fillRef>
          <a:effectRef idx="0">
            <a:schemeClr val="accent1"/>
          </a:effectRef>
          <a:fontRef idx="minor">
            <a:schemeClr val="tx1"/>
          </a:fontRef>
        </p:style>
      </p:cxnSp>
      <p:sp>
        <p:nvSpPr>
          <p:cNvPr id="75" name="Rectangle 74">
            <a:extLst>
              <a:ext uri="{FF2B5EF4-FFF2-40B4-BE49-F238E27FC236}">
                <a16:creationId xmlns:a16="http://schemas.microsoft.com/office/drawing/2014/main" id="{823AC064-BC96-4F32-8AE1-B2FD3875482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283551" y="4633546"/>
            <a:ext cx="8579094" cy="1844256"/>
          </a:xfrm>
          <a:prstGeom prst="rect">
            <a:avLst/>
          </a:prstGeom>
          <a:solidFill>
            <a:srgbClr val="404040"/>
          </a:solidFill>
          <a:ln w="127000" cap="sq" cmpd="thinThick">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532" name="TextBox 3"/>
          <p:cNvSpPr txBox="1">
            <a:spLocks noChangeArrowheads="1"/>
          </p:cNvSpPr>
          <p:nvPr/>
        </p:nvSpPr>
        <p:spPr bwMode="auto">
          <a:xfrm>
            <a:off x="395653" y="4756638"/>
            <a:ext cx="8354891" cy="93044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nchor="b">
            <a:norm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lnSpc>
                <a:spcPct val="90000"/>
              </a:lnSpc>
              <a:spcBef>
                <a:spcPct val="0"/>
              </a:spcBef>
              <a:spcAft>
                <a:spcPts val="600"/>
              </a:spcAft>
              <a:buNone/>
            </a:pPr>
            <a:r>
              <a:rPr lang="en-US" altLang="en-US" sz="4000" b="1">
                <a:solidFill>
                  <a:srgbClr val="FFFFFF"/>
                </a:solidFill>
                <a:latin typeface="+mj-lt"/>
                <a:ea typeface="+mj-ea"/>
                <a:cs typeface="+mj-cs"/>
              </a:rPr>
              <a:t>Patch-burn Grazing in Tallgrass Prairie</a:t>
            </a:r>
          </a:p>
        </p:txBody>
      </p:sp>
      <p:pic>
        <p:nvPicPr>
          <p:cNvPr id="22530" name="Picture 2" descr="A screenshot of a cell phone&#10;&#10;Description automatically generated"/>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40030" y="481889"/>
            <a:ext cx="4091937" cy="364932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1" name="Picture 1" descr="A close up of text on a black background&#10;&#10;Description automatically generated"/>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4812032" y="787418"/>
            <a:ext cx="4091938" cy="303826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7" name="Straight Connector 76">
            <a:extLst>
              <a:ext uri="{FF2B5EF4-FFF2-40B4-BE49-F238E27FC236}">
                <a16:creationId xmlns:a16="http://schemas.microsoft.com/office/drawing/2014/main" id="{7E7C77BC-7138-40B1-A15B-20F57A49462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657350" y="5738691"/>
            <a:ext cx="5829300" cy="0"/>
          </a:xfrm>
          <a:prstGeom prst="line">
            <a:avLst/>
          </a:prstGeom>
          <a:ln w="22225">
            <a:solidFill>
              <a:srgbClr val="D9D9D9"/>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5" descr="bison TGPP 080412 #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397125"/>
            <a:ext cx="9144000" cy="446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79" name="Rectangle 2"/>
          <p:cNvSpPr>
            <a:spLocks noGrp="1" noChangeArrowheads="1"/>
          </p:cNvSpPr>
          <p:nvPr>
            <p:ph type="title"/>
          </p:nvPr>
        </p:nvSpPr>
        <p:spPr/>
        <p:txBody>
          <a:bodyPr/>
          <a:lstStyle/>
          <a:p>
            <a:pPr eaLnBrk="1" hangingPunct="1"/>
            <a:endParaRPr lang="en-US" altLang="en-US"/>
          </a:p>
        </p:txBody>
      </p:sp>
      <p:pic>
        <p:nvPicPr>
          <p:cNvPr id="24580" name="Picture 4" descr="IMG_343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33463"/>
            <a:ext cx="9144000" cy="4251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1" name="Text Box 7"/>
          <p:cNvSpPr txBox="1">
            <a:spLocks noChangeArrowheads="1"/>
          </p:cNvSpPr>
          <p:nvPr/>
        </p:nvSpPr>
        <p:spPr bwMode="auto">
          <a:xfrm>
            <a:off x="0" y="1230650"/>
            <a:ext cx="9143999" cy="2062103"/>
          </a:xfrm>
          <a:prstGeom prst="rect">
            <a:avLst/>
          </a:prstGeom>
          <a:noFill/>
          <a:ln>
            <a:noFill/>
          </a:ln>
          <a:effectLst>
            <a:outerShdw dist="35921" dir="2700000" algn="ctr" rotWithShape="0">
              <a:srgbClr val="333333"/>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en-US" altLang="en-US" dirty="0">
                <a:solidFill>
                  <a:schemeClr val="bg1"/>
                </a:solidFill>
                <a:latin typeface="Arial" charset="0"/>
              </a:rPr>
              <a:t>Cattle and bison both respond similarly to recent burns.  They seek out burned patches and graze them heavily, leaving unburned areas to grow tall, dense grasses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7" name="Text Box 3"/>
          <p:cNvSpPr txBox="1">
            <a:spLocks noChangeArrowheads="1"/>
          </p:cNvSpPr>
          <p:nvPr/>
        </p:nvSpPr>
        <p:spPr bwMode="auto">
          <a:xfrm>
            <a:off x="1069975" y="3422650"/>
            <a:ext cx="2518638" cy="369332"/>
          </a:xfrm>
          <a:prstGeom prst="rect">
            <a:avLst/>
          </a:prstGeom>
          <a:noFill/>
          <a:ln>
            <a:noFill/>
          </a:ln>
          <a:effectLst>
            <a:outerShdw dist="17961" dir="2700000" algn="ctr" rotWithShape="0">
              <a:srgbClr val="DDDDDD"/>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US" altLang="en-US" sz="1800" b="1" dirty="0">
                <a:latin typeface="Arial" charset="0"/>
              </a:rPr>
              <a:t>Burned in September</a:t>
            </a:r>
          </a:p>
        </p:txBody>
      </p:sp>
      <p:sp>
        <p:nvSpPr>
          <p:cNvPr id="26628" name="Text Box 4"/>
          <p:cNvSpPr txBox="1">
            <a:spLocks noChangeArrowheads="1"/>
          </p:cNvSpPr>
          <p:nvPr/>
        </p:nvSpPr>
        <p:spPr bwMode="auto">
          <a:xfrm>
            <a:off x="5364163" y="3419475"/>
            <a:ext cx="2005677" cy="369332"/>
          </a:xfrm>
          <a:prstGeom prst="rect">
            <a:avLst/>
          </a:prstGeom>
          <a:noFill/>
          <a:ln>
            <a:noFill/>
          </a:ln>
          <a:effectLst>
            <a:outerShdw dist="17961" dir="2700000" algn="ctr" rotWithShape="0">
              <a:srgbClr val="DDDDDD"/>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US" altLang="en-US" sz="1800" b="1" dirty="0">
                <a:latin typeface="Arial" charset="0"/>
              </a:rPr>
              <a:t>Burned in March</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200" y="381000"/>
            <a:ext cx="9372600" cy="6248400"/>
          </a:xfrm>
          <a:prstGeom prst="rect">
            <a:avLst/>
          </a:prstGeom>
        </p:spPr>
      </p:pic>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19600" y="3349625"/>
            <a:ext cx="4876800" cy="3251200"/>
          </a:xfrm>
          <a:prstGeom prst="rect">
            <a:avLst/>
          </a:prstGeom>
        </p:spPr>
      </p:pic>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200" y="3349625"/>
            <a:ext cx="4724400" cy="3251200"/>
          </a:xfrm>
          <a:prstGeom prst="rect">
            <a:avLst/>
          </a:prstGeom>
        </p:spPr>
      </p:pic>
      <p:grpSp>
        <p:nvGrpSpPr>
          <p:cNvPr id="6" name="Group 5">
            <a:extLst>
              <a:ext uri="{FF2B5EF4-FFF2-40B4-BE49-F238E27FC236}">
                <a16:creationId xmlns:a16="http://schemas.microsoft.com/office/drawing/2014/main" id="{35703694-0934-4A4B-90D5-8260893174AA}"/>
              </a:ext>
            </a:extLst>
          </p:cNvPr>
          <p:cNvGrpSpPr/>
          <p:nvPr/>
        </p:nvGrpSpPr>
        <p:grpSpPr>
          <a:xfrm>
            <a:off x="1978818" y="481012"/>
            <a:ext cx="5338763" cy="381000"/>
            <a:chOff x="1978818" y="2617436"/>
            <a:chExt cx="5338763" cy="381000"/>
          </a:xfrm>
        </p:grpSpPr>
        <p:sp>
          <p:nvSpPr>
            <p:cNvPr id="9" name="Freeform 38">
              <a:extLst>
                <a:ext uri="{FF2B5EF4-FFF2-40B4-BE49-F238E27FC236}">
                  <a16:creationId xmlns:a16="http://schemas.microsoft.com/office/drawing/2014/main" id="{DA6C2620-A0DD-482B-9940-7A5142D59790}"/>
                </a:ext>
              </a:extLst>
            </p:cNvPr>
            <p:cNvSpPr>
              <a:spLocks noEditPoints="1"/>
            </p:cNvSpPr>
            <p:nvPr/>
          </p:nvSpPr>
          <p:spPr bwMode="auto">
            <a:xfrm>
              <a:off x="1978818" y="2922236"/>
              <a:ext cx="5338763" cy="76200"/>
            </a:xfrm>
            <a:custGeom>
              <a:avLst/>
              <a:gdLst>
                <a:gd name="T0" fmla="*/ 2147483647 w 3027"/>
                <a:gd name="T1" fmla="*/ 2147483647 h 53"/>
                <a:gd name="T2" fmla="*/ 2147483647 w 3027"/>
                <a:gd name="T3" fmla="*/ 2147483647 h 53"/>
                <a:gd name="T4" fmla="*/ 2147483647 w 3027"/>
                <a:gd name="T5" fmla="*/ 2147483647 h 53"/>
                <a:gd name="T6" fmla="*/ 2147483647 w 3027"/>
                <a:gd name="T7" fmla="*/ 2147483647 h 53"/>
                <a:gd name="T8" fmla="*/ 2147483647 w 3027"/>
                <a:gd name="T9" fmla="*/ 2147483647 h 53"/>
                <a:gd name="T10" fmla="*/ 2147483647 w 3027"/>
                <a:gd name="T11" fmla="*/ 2147483647 h 53"/>
                <a:gd name="T12" fmla="*/ 0 w 3027"/>
                <a:gd name="T13" fmla="*/ 2147483647 h 53"/>
                <a:gd name="T14" fmla="*/ 2147483647 w 3027"/>
                <a:gd name="T15" fmla="*/ 2147483647 h 53"/>
                <a:gd name="T16" fmla="*/ 2147483647 w 3027"/>
                <a:gd name="T17" fmla="*/ 2147483647 h 53"/>
                <a:gd name="T18" fmla="*/ 2147483647 w 3027"/>
                <a:gd name="T19" fmla="*/ 2147483647 h 53"/>
                <a:gd name="T20" fmla="*/ 2147483647 w 3027"/>
                <a:gd name="T21" fmla="*/ 0 h 53"/>
                <a:gd name="T22" fmla="*/ 2147483647 w 3027"/>
                <a:gd name="T23" fmla="*/ 2147483647 h 53"/>
                <a:gd name="T24" fmla="*/ 2147483647 w 3027"/>
                <a:gd name="T25" fmla="*/ 2147483647 h 53"/>
                <a:gd name="T26" fmla="*/ 2147483647 w 3027"/>
                <a:gd name="T27" fmla="*/ 2147483647 h 53"/>
                <a:gd name="T28" fmla="*/ 2147483647 w 3027"/>
                <a:gd name="T29" fmla="*/ 2147483647 h 53"/>
                <a:gd name="T30" fmla="*/ 2147483647 w 3027"/>
                <a:gd name="T31" fmla="*/ 2147483647 h 53"/>
                <a:gd name="T32" fmla="*/ 2147483647 w 3027"/>
                <a:gd name="T33" fmla="*/ 2147483647 h 53"/>
                <a:gd name="T34" fmla="*/ 2147483647 w 3027"/>
                <a:gd name="T35" fmla="*/ 2147483647 h 53"/>
                <a:gd name="T36" fmla="*/ 2147483647 w 3027"/>
                <a:gd name="T37" fmla="*/ 2147483647 h 53"/>
                <a:gd name="T38" fmla="*/ 2147483647 w 3027"/>
                <a:gd name="T39" fmla="*/ 0 h 53"/>
                <a:gd name="T40" fmla="*/ 2147483647 w 3027"/>
                <a:gd name="T41" fmla="*/ 2147483647 h 53"/>
                <a:gd name="T42" fmla="*/ 2147483647 w 3027"/>
                <a:gd name="T43" fmla="*/ 2147483647 h 53"/>
                <a:gd name="T44" fmla="*/ 2147483647 w 3027"/>
                <a:gd name="T45" fmla="*/ 2147483647 h 53"/>
                <a:gd name="T46" fmla="*/ 2147483647 w 3027"/>
                <a:gd name="T47" fmla="*/ 2147483647 h 53"/>
                <a:gd name="T48" fmla="*/ 2147483647 w 3027"/>
                <a:gd name="T49" fmla="*/ 2147483647 h 53"/>
                <a:gd name="T50" fmla="*/ 2147483647 w 3027"/>
                <a:gd name="T51" fmla="*/ 2147483647 h 53"/>
                <a:gd name="T52" fmla="*/ 2147483647 w 3027"/>
                <a:gd name="T53" fmla="*/ 2147483647 h 53"/>
                <a:gd name="T54" fmla="*/ 2147483647 w 3027"/>
                <a:gd name="T55" fmla="*/ 2147483647 h 53"/>
                <a:gd name="T56" fmla="*/ 2147483647 w 3027"/>
                <a:gd name="T57" fmla="*/ 2147483647 h 53"/>
                <a:gd name="T58" fmla="*/ 2147483647 w 3027"/>
                <a:gd name="T59" fmla="*/ 2147483647 h 53"/>
                <a:gd name="T60" fmla="*/ 2147483647 w 3027"/>
                <a:gd name="T61" fmla="*/ 2147483647 h 53"/>
                <a:gd name="T62" fmla="*/ 2147483647 w 3027"/>
                <a:gd name="T63" fmla="*/ 2147483647 h 53"/>
                <a:gd name="T64" fmla="*/ 2147483647 w 3027"/>
                <a:gd name="T65" fmla="*/ 2147483647 h 53"/>
                <a:gd name="T66" fmla="*/ 2147483647 w 3027"/>
                <a:gd name="T67" fmla="*/ 2147483647 h 53"/>
                <a:gd name="T68" fmla="*/ 2147483647 w 3027"/>
                <a:gd name="T69" fmla="*/ 2147483647 h 53"/>
                <a:gd name="T70" fmla="*/ 2147483647 w 3027"/>
                <a:gd name="T71" fmla="*/ 0 h 5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027"/>
                <a:gd name="T109" fmla="*/ 0 h 53"/>
                <a:gd name="T110" fmla="*/ 3027 w 3027"/>
                <a:gd name="T111" fmla="*/ 53 h 53"/>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027" h="53">
                  <a:moveTo>
                    <a:pt x="27" y="17"/>
                  </a:moveTo>
                  <a:lnTo>
                    <a:pt x="3002" y="17"/>
                  </a:lnTo>
                  <a:lnTo>
                    <a:pt x="3002" y="35"/>
                  </a:lnTo>
                  <a:lnTo>
                    <a:pt x="27" y="35"/>
                  </a:lnTo>
                  <a:lnTo>
                    <a:pt x="27" y="17"/>
                  </a:lnTo>
                  <a:close/>
                  <a:moveTo>
                    <a:pt x="27" y="53"/>
                  </a:moveTo>
                  <a:lnTo>
                    <a:pt x="21" y="53"/>
                  </a:lnTo>
                  <a:lnTo>
                    <a:pt x="15" y="51"/>
                  </a:lnTo>
                  <a:lnTo>
                    <a:pt x="11" y="48"/>
                  </a:lnTo>
                  <a:lnTo>
                    <a:pt x="7" y="45"/>
                  </a:lnTo>
                  <a:lnTo>
                    <a:pt x="4" y="41"/>
                  </a:lnTo>
                  <a:lnTo>
                    <a:pt x="1" y="37"/>
                  </a:lnTo>
                  <a:lnTo>
                    <a:pt x="0" y="31"/>
                  </a:lnTo>
                  <a:lnTo>
                    <a:pt x="0" y="27"/>
                  </a:lnTo>
                  <a:lnTo>
                    <a:pt x="0" y="21"/>
                  </a:lnTo>
                  <a:lnTo>
                    <a:pt x="1" y="15"/>
                  </a:lnTo>
                  <a:lnTo>
                    <a:pt x="4" y="11"/>
                  </a:lnTo>
                  <a:lnTo>
                    <a:pt x="7" y="7"/>
                  </a:lnTo>
                  <a:lnTo>
                    <a:pt x="11" y="4"/>
                  </a:lnTo>
                  <a:lnTo>
                    <a:pt x="15" y="1"/>
                  </a:lnTo>
                  <a:lnTo>
                    <a:pt x="21" y="0"/>
                  </a:lnTo>
                  <a:lnTo>
                    <a:pt x="27" y="0"/>
                  </a:lnTo>
                  <a:lnTo>
                    <a:pt x="31" y="0"/>
                  </a:lnTo>
                  <a:lnTo>
                    <a:pt x="37" y="1"/>
                  </a:lnTo>
                  <a:lnTo>
                    <a:pt x="41" y="4"/>
                  </a:lnTo>
                  <a:lnTo>
                    <a:pt x="45" y="7"/>
                  </a:lnTo>
                  <a:lnTo>
                    <a:pt x="48" y="11"/>
                  </a:lnTo>
                  <a:lnTo>
                    <a:pt x="51" y="15"/>
                  </a:lnTo>
                  <a:lnTo>
                    <a:pt x="53" y="21"/>
                  </a:lnTo>
                  <a:lnTo>
                    <a:pt x="53" y="27"/>
                  </a:lnTo>
                  <a:lnTo>
                    <a:pt x="53" y="31"/>
                  </a:lnTo>
                  <a:lnTo>
                    <a:pt x="51" y="37"/>
                  </a:lnTo>
                  <a:lnTo>
                    <a:pt x="48" y="41"/>
                  </a:lnTo>
                  <a:lnTo>
                    <a:pt x="45" y="45"/>
                  </a:lnTo>
                  <a:lnTo>
                    <a:pt x="41" y="48"/>
                  </a:lnTo>
                  <a:lnTo>
                    <a:pt x="37" y="51"/>
                  </a:lnTo>
                  <a:lnTo>
                    <a:pt x="31" y="53"/>
                  </a:lnTo>
                  <a:lnTo>
                    <a:pt x="27" y="53"/>
                  </a:lnTo>
                  <a:close/>
                  <a:moveTo>
                    <a:pt x="3002" y="0"/>
                  </a:moveTo>
                  <a:lnTo>
                    <a:pt x="3006" y="0"/>
                  </a:lnTo>
                  <a:lnTo>
                    <a:pt x="3012" y="1"/>
                  </a:lnTo>
                  <a:lnTo>
                    <a:pt x="3016" y="4"/>
                  </a:lnTo>
                  <a:lnTo>
                    <a:pt x="3020" y="7"/>
                  </a:lnTo>
                  <a:lnTo>
                    <a:pt x="3023" y="11"/>
                  </a:lnTo>
                  <a:lnTo>
                    <a:pt x="3026" y="15"/>
                  </a:lnTo>
                  <a:lnTo>
                    <a:pt x="3027" y="21"/>
                  </a:lnTo>
                  <a:lnTo>
                    <a:pt x="3027" y="27"/>
                  </a:lnTo>
                  <a:lnTo>
                    <a:pt x="3027" y="31"/>
                  </a:lnTo>
                  <a:lnTo>
                    <a:pt x="3026" y="37"/>
                  </a:lnTo>
                  <a:lnTo>
                    <a:pt x="3023" y="41"/>
                  </a:lnTo>
                  <a:lnTo>
                    <a:pt x="3020" y="45"/>
                  </a:lnTo>
                  <a:lnTo>
                    <a:pt x="3016" y="48"/>
                  </a:lnTo>
                  <a:lnTo>
                    <a:pt x="3012" y="51"/>
                  </a:lnTo>
                  <a:lnTo>
                    <a:pt x="3006" y="53"/>
                  </a:lnTo>
                  <a:lnTo>
                    <a:pt x="3002" y="53"/>
                  </a:lnTo>
                  <a:lnTo>
                    <a:pt x="2996" y="53"/>
                  </a:lnTo>
                  <a:lnTo>
                    <a:pt x="2990" y="51"/>
                  </a:lnTo>
                  <a:lnTo>
                    <a:pt x="2986" y="48"/>
                  </a:lnTo>
                  <a:lnTo>
                    <a:pt x="2982" y="45"/>
                  </a:lnTo>
                  <a:lnTo>
                    <a:pt x="2979" y="41"/>
                  </a:lnTo>
                  <a:lnTo>
                    <a:pt x="2976" y="37"/>
                  </a:lnTo>
                  <a:lnTo>
                    <a:pt x="2974" y="31"/>
                  </a:lnTo>
                  <a:lnTo>
                    <a:pt x="2974" y="27"/>
                  </a:lnTo>
                  <a:lnTo>
                    <a:pt x="2974" y="21"/>
                  </a:lnTo>
                  <a:lnTo>
                    <a:pt x="2976" y="15"/>
                  </a:lnTo>
                  <a:lnTo>
                    <a:pt x="2979" y="11"/>
                  </a:lnTo>
                  <a:lnTo>
                    <a:pt x="2982" y="7"/>
                  </a:lnTo>
                  <a:lnTo>
                    <a:pt x="2986" y="4"/>
                  </a:lnTo>
                  <a:lnTo>
                    <a:pt x="2990" y="1"/>
                  </a:lnTo>
                  <a:lnTo>
                    <a:pt x="2996" y="0"/>
                  </a:lnTo>
                  <a:lnTo>
                    <a:pt x="3002" y="0"/>
                  </a:lnTo>
                  <a:close/>
                </a:path>
              </a:pathLst>
            </a:custGeom>
            <a:solidFill>
              <a:srgbClr val="000000"/>
            </a:solidFill>
            <a:ln w="1">
              <a:solidFill>
                <a:srgbClr val="000000"/>
              </a:solidFill>
              <a:prstDash val="solid"/>
              <a:round/>
              <a:headEnd/>
              <a:tailEnd/>
            </a:ln>
          </p:spPr>
          <p:txBody>
            <a:bodyPr/>
            <a:lstStyle/>
            <a:p>
              <a:endParaRPr lang="en-US"/>
            </a:p>
          </p:txBody>
        </p:sp>
        <p:sp>
          <p:nvSpPr>
            <p:cNvPr id="10" name="Rectangle 42">
              <a:extLst>
                <a:ext uri="{FF2B5EF4-FFF2-40B4-BE49-F238E27FC236}">
                  <a16:creationId xmlns:a16="http://schemas.microsoft.com/office/drawing/2014/main" id="{7A92744B-F03E-4FA3-B0CC-FE0084F0579A}"/>
                </a:ext>
              </a:extLst>
            </p:cNvPr>
            <p:cNvSpPr>
              <a:spLocks noChangeArrowheads="1"/>
            </p:cNvSpPr>
            <p:nvPr/>
          </p:nvSpPr>
          <p:spPr bwMode="auto">
            <a:xfrm>
              <a:off x="3581400" y="2617436"/>
              <a:ext cx="241141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US" altLang="en-US" sz="1800" dirty="0">
                  <a:solidFill>
                    <a:srgbClr val="000000"/>
                  </a:solidFill>
                  <a:latin typeface="Arial" charset="0"/>
                </a:rPr>
                <a:t>Greater Prairie Chicken</a:t>
              </a:r>
              <a:endParaRPr lang="en-US" altLang="en-US" sz="1800" dirty="0">
                <a:latin typeface="Arial" charset="0"/>
              </a:endParaRPr>
            </a:p>
          </p:txBody>
        </p:sp>
      </p:grpSp>
      <p:pic>
        <p:nvPicPr>
          <p:cNvPr id="13" name="Picture 12">
            <a:extLst>
              <a:ext uri="{FF2B5EF4-FFF2-40B4-BE49-F238E27FC236}">
                <a16:creationId xmlns:a16="http://schemas.microsoft.com/office/drawing/2014/main" id="{F7C5B270-ECB0-40E7-A32C-2051A80EED9F}"/>
              </a:ext>
            </a:extLst>
          </p:cNvPr>
          <p:cNvPicPr>
            <a:picLocks noChangeAspect="1"/>
          </p:cNvPicPr>
          <p:nvPr/>
        </p:nvPicPr>
        <p:blipFill rotWithShape="1">
          <a:blip r:embed="rId5">
            <a:extLst>
              <a:ext uri="{28A0092B-C50C-407E-A947-70E740481C1C}">
                <a14:useLocalDpi xmlns:a14="http://schemas.microsoft.com/office/drawing/2010/main" val="0"/>
              </a:ext>
            </a:extLst>
          </a:blip>
          <a:srcRect t="55889"/>
          <a:stretch/>
        </p:blipFill>
        <p:spPr>
          <a:xfrm>
            <a:off x="1023530" y="1145824"/>
            <a:ext cx="6901270" cy="2283176"/>
          </a:xfrm>
          <a:prstGeom prst="rect">
            <a:avLst/>
          </a:prstGeom>
        </p:spPr>
      </p:pic>
      <p:pic>
        <p:nvPicPr>
          <p:cNvPr id="14" name="Picture 13">
            <a:extLst>
              <a:ext uri="{FF2B5EF4-FFF2-40B4-BE49-F238E27FC236}">
                <a16:creationId xmlns:a16="http://schemas.microsoft.com/office/drawing/2014/main" id="{9A230DE3-CD27-4018-9B4E-299393C0DC58}"/>
              </a:ext>
            </a:extLst>
          </p:cNvPr>
          <p:cNvPicPr>
            <a:picLocks noChangeAspect="1"/>
          </p:cNvPicPr>
          <p:nvPr/>
        </p:nvPicPr>
        <p:blipFill rotWithShape="1">
          <a:blip r:embed="rId5">
            <a:extLst>
              <a:ext uri="{28A0092B-C50C-407E-A947-70E740481C1C}">
                <a14:useLocalDpi xmlns:a14="http://schemas.microsoft.com/office/drawing/2010/main" val="0"/>
              </a:ext>
            </a:extLst>
          </a:blip>
          <a:srcRect b="91221"/>
          <a:stretch/>
        </p:blipFill>
        <p:spPr>
          <a:xfrm>
            <a:off x="1023530" y="1066800"/>
            <a:ext cx="6901270" cy="454377"/>
          </a:xfrm>
          <a:prstGeom prst="rect">
            <a:avLst/>
          </a:prstGeom>
        </p:spPr>
      </p:pic>
    </p:spTree>
    <p:extLst>
      <p:ext uri="{BB962C8B-B14F-4D97-AF65-F5344CB8AC3E}">
        <p14:creationId xmlns:p14="http://schemas.microsoft.com/office/powerpoint/2010/main" val="4144465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381000"/>
            <a:ext cx="8839200" cy="663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36911047-326E-4929-AC51-5F2632EE3196}"/>
              </a:ext>
            </a:extLst>
          </p:cNvPr>
          <p:cNvSpPr txBox="1"/>
          <p:nvPr/>
        </p:nvSpPr>
        <p:spPr>
          <a:xfrm>
            <a:off x="457200" y="5029200"/>
            <a:ext cx="5323893" cy="1077218"/>
          </a:xfrm>
          <a:prstGeom prst="rect">
            <a:avLst/>
          </a:prstGeom>
          <a:solidFill>
            <a:schemeClr val="bg1"/>
          </a:solidFill>
        </p:spPr>
        <p:txBody>
          <a:bodyPr wrap="none" rtlCol="0">
            <a:spAutoFit/>
          </a:bodyPr>
          <a:lstStyle/>
          <a:p>
            <a:r>
              <a:rPr lang="en-US" sz="3200" b="1" dirty="0"/>
              <a:t>Greater Prairie Chicken </a:t>
            </a:r>
          </a:p>
          <a:p>
            <a:r>
              <a:rPr lang="en-US" sz="3200" b="1" dirty="0"/>
              <a:t>Habitat in Tallgrass Prairie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074"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5413" y="711200"/>
            <a:ext cx="8874125" cy="591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Picture 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71475" y="2984500"/>
            <a:ext cx="2857500"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7" name="Picture 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724275" y="763588"/>
            <a:ext cx="2865438" cy="154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8" name="Picture 5"/>
          <p:cNvPicPr>
            <a:picLocks noChangeAspect="1"/>
          </p:cNvPicPr>
          <p:nvPr/>
        </p:nvPicPr>
        <p:blipFill>
          <a:blip r:embed="rId6">
            <a:extLst>
              <a:ext uri="{28A0092B-C50C-407E-A947-70E740481C1C}">
                <a14:useLocalDpi xmlns:a14="http://schemas.microsoft.com/office/drawing/2010/main" val="0"/>
              </a:ext>
            </a:extLst>
          </a:blip>
          <a:srcRect b="-500"/>
          <a:stretch>
            <a:fillRect/>
          </a:stretch>
        </p:blipFill>
        <p:spPr bwMode="auto">
          <a:xfrm>
            <a:off x="5621338" y="1933575"/>
            <a:ext cx="3378200" cy="210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9" name="Picture 6"/>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141288" y="4673600"/>
            <a:ext cx="1809750" cy="1954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4">
            <a:extLst>
              <a:ext uri="{FF2B5EF4-FFF2-40B4-BE49-F238E27FC236}">
                <a16:creationId xmlns:a16="http://schemas.microsoft.com/office/drawing/2014/main" id="{1518C917-4592-4F66-887A-7834620A1618}"/>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447800" y="1128399"/>
            <a:ext cx="2426288" cy="20450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1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24400" y="3463660"/>
            <a:ext cx="4362450" cy="31734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113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3500627"/>
            <a:ext cx="4333137" cy="3136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114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05400" y="304800"/>
            <a:ext cx="3420762" cy="28832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a:extLst>
              <a:ext uri="{FF2B5EF4-FFF2-40B4-BE49-F238E27FC236}">
                <a16:creationId xmlns:a16="http://schemas.microsoft.com/office/drawing/2014/main" id="{7162E5EE-567A-4F8E-8949-822302D52407}"/>
              </a:ext>
            </a:extLst>
          </p:cNvPr>
          <p:cNvSpPr txBox="1"/>
          <p:nvPr/>
        </p:nvSpPr>
        <p:spPr>
          <a:xfrm>
            <a:off x="0" y="838200"/>
            <a:ext cx="4876799" cy="1569660"/>
          </a:xfrm>
          <a:prstGeom prst="rect">
            <a:avLst/>
          </a:prstGeom>
          <a:solidFill>
            <a:schemeClr val="bg1"/>
          </a:solidFill>
        </p:spPr>
        <p:txBody>
          <a:bodyPr wrap="square" rtlCol="0">
            <a:spAutoFit/>
          </a:bodyPr>
          <a:lstStyle/>
          <a:p>
            <a:pPr algn="ctr"/>
            <a:r>
              <a:rPr lang="en-US" sz="3200" b="1" dirty="0"/>
              <a:t>Lesser Prairie Chicken </a:t>
            </a:r>
          </a:p>
          <a:p>
            <a:pPr algn="ctr"/>
            <a:r>
              <a:rPr lang="en-US" sz="3200" b="1" dirty="0"/>
              <a:t>Habitat in Mixed-grass Prairie</a:t>
            </a:r>
          </a:p>
        </p:txBody>
      </p:sp>
    </p:spTree>
    <p:extLst>
      <p:ext uri="{BB962C8B-B14F-4D97-AF65-F5344CB8AC3E}">
        <p14:creationId xmlns:p14="http://schemas.microsoft.com/office/powerpoint/2010/main" val="10738047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4" name="Content Placeholder 1">
            <a:extLst>
              <a:ext uri="{FF2B5EF4-FFF2-40B4-BE49-F238E27FC236}">
                <a16:creationId xmlns:a16="http://schemas.microsoft.com/office/drawing/2014/main" id="{252C73D2-FF47-421B-97E8-06B4EF470313}"/>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l="3976" t="-4517" r="2071" b="9415"/>
          <a:stretch>
            <a:fillRect/>
          </a:stretch>
        </p:blipFill>
        <p:spPr>
          <a:xfrm>
            <a:off x="0" y="381000"/>
            <a:ext cx="9144000" cy="6078538"/>
          </a:xfrm>
        </p:spPr>
      </p:pic>
      <p:sp>
        <p:nvSpPr>
          <p:cNvPr id="4098" name="TextBox 2"/>
          <p:cNvSpPr txBox="1">
            <a:spLocks noChangeArrowheads="1"/>
          </p:cNvSpPr>
          <p:nvPr/>
        </p:nvSpPr>
        <p:spPr bwMode="auto">
          <a:xfrm>
            <a:off x="0" y="228600"/>
            <a:ext cx="91440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en-US" altLang="en-US" sz="2800" b="1" dirty="0"/>
              <a:t>Livestock Production vs. Wildlife Conservation</a:t>
            </a:r>
          </a:p>
          <a:p>
            <a:pPr algn="ctr" eaLnBrk="1" hangingPunct="1">
              <a:spcBef>
                <a:spcPct val="0"/>
              </a:spcBef>
              <a:buFontTx/>
              <a:buNone/>
            </a:pPr>
            <a:r>
              <a:rPr lang="en-US" altLang="en-US" sz="2800" b="1" dirty="0"/>
              <a:t> </a:t>
            </a:r>
          </a:p>
        </p:txBody>
      </p:sp>
      <p:sp>
        <p:nvSpPr>
          <p:cNvPr id="4099" name="TextBox 3"/>
          <p:cNvSpPr txBox="1">
            <a:spLocks noChangeArrowheads="1"/>
          </p:cNvSpPr>
          <p:nvPr/>
        </p:nvSpPr>
        <p:spPr bwMode="auto">
          <a:xfrm>
            <a:off x="571500" y="990600"/>
            <a:ext cx="8001000"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spcBef>
                <a:spcPct val="20000"/>
              </a:spcBef>
              <a:buFont typeface="Arial" charset="0"/>
              <a:buChar char="•"/>
              <a:defRPr sz="3200">
                <a:solidFill>
                  <a:schemeClr val="tx1"/>
                </a:solidFill>
                <a:latin typeface="Calibri" pitchFamily="34" charset="0"/>
              </a:defRPr>
            </a:lvl1pPr>
            <a:lvl2pPr marL="800100" indent="-34290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AutoNum type="arabicParenR"/>
            </a:pPr>
            <a:r>
              <a:rPr lang="en-US" altLang="en-US" sz="1800" b="1" dirty="0">
                <a:latin typeface="Arial" charset="0"/>
              </a:rPr>
              <a:t>Beef: get livestock to graze as evenly as possible across pastures; efficiently use most available forage</a:t>
            </a:r>
          </a:p>
          <a:p>
            <a:pPr eaLnBrk="1" hangingPunct="1">
              <a:spcBef>
                <a:spcPct val="0"/>
              </a:spcBef>
              <a:buFontTx/>
              <a:buAutoNum type="arabicParenR"/>
            </a:pPr>
            <a:endParaRPr lang="en-US" altLang="en-US" sz="1800" b="1" dirty="0">
              <a:latin typeface="Arial" charset="0"/>
            </a:endParaRPr>
          </a:p>
          <a:p>
            <a:pPr eaLnBrk="1" hangingPunct="1">
              <a:spcBef>
                <a:spcPct val="0"/>
              </a:spcBef>
              <a:buFontTx/>
              <a:buAutoNum type="arabicParenR"/>
            </a:pPr>
            <a:r>
              <a:rPr lang="en-US" altLang="en-US" sz="1800" b="1" dirty="0">
                <a:latin typeface="Arial" charset="0"/>
              </a:rPr>
              <a:t>Birds:  use fire and livestock to graze unevenly across pastures; create grasslands with varying height and thickness</a:t>
            </a:r>
          </a:p>
          <a:p>
            <a:pPr eaLnBrk="1" hangingPunct="1">
              <a:spcBef>
                <a:spcPct val="0"/>
              </a:spcBef>
              <a:buFontTx/>
              <a:buAutoNum type="arabicParenR"/>
            </a:pPr>
            <a:endParaRPr lang="en-US" altLang="en-US" sz="1800" b="1" dirty="0">
              <a:latin typeface="Arial"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533400"/>
            <a:ext cx="9144000"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1"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0" y="0"/>
            <a:ext cx="4572000" cy="3429000"/>
          </a:xfrm>
        </p:spPr>
      </p:pic>
      <p:pic>
        <p:nvPicPr>
          <p:cNvPr id="4" name="Picture 4">
            <a:extLst>
              <a:ext uri="{FF2B5EF4-FFF2-40B4-BE49-F238E27FC236}">
                <a16:creationId xmlns:a16="http://schemas.microsoft.com/office/drawing/2014/main" id="{2FBE6A98-C822-434D-BFCC-FDD127B5196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16024" y="304800"/>
            <a:ext cx="2426288" cy="20450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0242" name="Picture 4" descr="grasslands copy.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8940800" cy="670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3"/>
          <p:cNvPicPr>
            <a:picLocks noChangeAspect="1"/>
          </p:cNvPicPr>
          <p:nvPr/>
        </p:nvPicPr>
        <p:blipFill>
          <a:blip r:embed="rId2">
            <a:extLst>
              <a:ext uri="{28A0092B-C50C-407E-A947-70E740481C1C}">
                <a14:useLocalDpi xmlns:a14="http://schemas.microsoft.com/office/drawing/2010/main" val="0"/>
              </a:ext>
            </a:extLst>
          </a:blip>
          <a:srcRect l="1660" t="2208" r="2318" b="3455"/>
          <a:stretch>
            <a:fillRect/>
          </a:stretch>
        </p:blipFill>
        <p:spPr bwMode="auto">
          <a:xfrm>
            <a:off x="439738" y="573088"/>
            <a:ext cx="8486775"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59" name="TextBox 4"/>
          <p:cNvSpPr txBox="1">
            <a:spLocks noChangeArrowheads="1"/>
          </p:cNvSpPr>
          <p:nvPr/>
        </p:nvSpPr>
        <p:spPr bwMode="auto">
          <a:xfrm>
            <a:off x="2725738" y="203200"/>
            <a:ext cx="39639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en-US" sz="1800">
                <a:latin typeface="Arial" panose="020B0604020202020204" pitchFamily="34" charset="0"/>
              </a:rPr>
              <a:t>National Land Cover Database, 2011</a:t>
            </a:r>
          </a:p>
        </p:txBody>
      </p:sp>
    </p:spTree>
    <p:extLst>
      <p:ext uri="{BB962C8B-B14F-4D97-AF65-F5344CB8AC3E}">
        <p14:creationId xmlns:p14="http://schemas.microsoft.com/office/powerpoint/2010/main" val="36493008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brick&#10;&#10;Description automatically generated">
            <a:extLst>
              <a:ext uri="{FF2B5EF4-FFF2-40B4-BE49-F238E27FC236}">
                <a16:creationId xmlns:a16="http://schemas.microsoft.com/office/drawing/2014/main" id="{3A8DB942-8278-4EA3-8172-B4833E366B9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9496" y="0"/>
            <a:ext cx="8185008" cy="6858000"/>
          </a:xfrm>
          <a:prstGeom prst="rect">
            <a:avLst/>
          </a:prstGeom>
        </p:spPr>
      </p:pic>
      <p:sp>
        <p:nvSpPr>
          <p:cNvPr id="19459" name="TextBox 4"/>
          <p:cNvSpPr txBox="1">
            <a:spLocks noChangeArrowheads="1"/>
          </p:cNvSpPr>
          <p:nvPr/>
        </p:nvSpPr>
        <p:spPr bwMode="auto">
          <a:xfrm>
            <a:off x="2011042" y="228600"/>
            <a:ext cx="512191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en-US" sz="1800" dirty="0">
                <a:latin typeface="Arial" panose="020B0604020202020204" pitchFamily="34" charset="0"/>
              </a:rPr>
              <a:t>Grasslands and Shrublands of the United States</a:t>
            </a:r>
          </a:p>
        </p:txBody>
      </p:sp>
    </p:spTree>
    <p:extLst>
      <p:ext uri="{BB962C8B-B14F-4D97-AF65-F5344CB8AC3E}">
        <p14:creationId xmlns:p14="http://schemas.microsoft.com/office/powerpoint/2010/main" val="36242421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close up of a logo&#10;&#10;Description automatically generated">
            <a:extLst>
              <a:ext uri="{FF2B5EF4-FFF2-40B4-BE49-F238E27FC236}">
                <a16:creationId xmlns:a16="http://schemas.microsoft.com/office/drawing/2014/main" id="{0B073AAE-302D-45B0-ADB6-A44D9B79E83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9496" y="0"/>
            <a:ext cx="8185008" cy="6858000"/>
          </a:xfrm>
          <a:prstGeom prst="rect">
            <a:avLst/>
          </a:prstGeom>
        </p:spPr>
      </p:pic>
      <p:sp>
        <p:nvSpPr>
          <p:cNvPr id="19459" name="TextBox 4"/>
          <p:cNvSpPr txBox="1">
            <a:spLocks noChangeArrowheads="1"/>
          </p:cNvSpPr>
          <p:nvPr/>
        </p:nvSpPr>
        <p:spPr bwMode="auto">
          <a:xfrm>
            <a:off x="2011042" y="228600"/>
            <a:ext cx="512191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en-US" sz="1800" dirty="0">
                <a:latin typeface="Arial" panose="020B0604020202020204" pitchFamily="34" charset="0"/>
              </a:rPr>
              <a:t>Grasslands and Shrublands of the United States</a:t>
            </a:r>
          </a:p>
        </p:txBody>
      </p:sp>
      <p:sp>
        <p:nvSpPr>
          <p:cNvPr id="6" name="TextBox 5">
            <a:extLst>
              <a:ext uri="{FF2B5EF4-FFF2-40B4-BE49-F238E27FC236}">
                <a16:creationId xmlns:a16="http://schemas.microsoft.com/office/drawing/2014/main" id="{B1DF8148-766B-48BB-BC8B-02102CA7B5C4}"/>
              </a:ext>
            </a:extLst>
          </p:cNvPr>
          <p:cNvSpPr txBox="1"/>
          <p:nvPr/>
        </p:nvSpPr>
        <p:spPr>
          <a:xfrm>
            <a:off x="1066800" y="4800600"/>
            <a:ext cx="2441694" cy="646331"/>
          </a:xfrm>
          <a:prstGeom prst="rect">
            <a:avLst/>
          </a:prstGeom>
          <a:noFill/>
        </p:spPr>
        <p:txBody>
          <a:bodyPr wrap="none" rtlCol="0">
            <a:spAutoFit/>
          </a:bodyPr>
          <a:lstStyle/>
          <a:p>
            <a:r>
              <a:rPr lang="en-US" b="1" dirty="0">
                <a:solidFill>
                  <a:schemeClr val="bg1"/>
                </a:solidFill>
              </a:rPr>
              <a:t>Lesser Prairie </a:t>
            </a:r>
          </a:p>
          <a:p>
            <a:r>
              <a:rPr lang="en-US" b="1" dirty="0">
                <a:solidFill>
                  <a:schemeClr val="bg1"/>
                </a:solidFill>
              </a:rPr>
              <a:t>Chicken Distribution</a:t>
            </a:r>
          </a:p>
        </p:txBody>
      </p:sp>
      <p:sp>
        <p:nvSpPr>
          <p:cNvPr id="7" name="TextBox 6">
            <a:extLst>
              <a:ext uri="{FF2B5EF4-FFF2-40B4-BE49-F238E27FC236}">
                <a16:creationId xmlns:a16="http://schemas.microsoft.com/office/drawing/2014/main" id="{BD011F54-73AE-46FC-BB65-255412B4074C}"/>
              </a:ext>
            </a:extLst>
          </p:cNvPr>
          <p:cNvSpPr txBox="1"/>
          <p:nvPr/>
        </p:nvSpPr>
        <p:spPr>
          <a:xfrm>
            <a:off x="4953000" y="1066800"/>
            <a:ext cx="2441694" cy="646331"/>
          </a:xfrm>
          <a:prstGeom prst="rect">
            <a:avLst/>
          </a:prstGeom>
          <a:noFill/>
        </p:spPr>
        <p:txBody>
          <a:bodyPr wrap="none" rtlCol="0">
            <a:spAutoFit/>
          </a:bodyPr>
          <a:lstStyle/>
          <a:p>
            <a:r>
              <a:rPr lang="en-US" b="1" dirty="0">
                <a:solidFill>
                  <a:schemeClr val="bg1"/>
                </a:solidFill>
              </a:rPr>
              <a:t>Greater Prairie </a:t>
            </a:r>
          </a:p>
          <a:p>
            <a:r>
              <a:rPr lang="en-US" b="1" dirty="0">
                <a:solidFill>
                  <a:schemeClr val="bg1"/>
                </a:solidFill>
              </a:rPr>
              <a:t>Chicken Distribution</a:t>
            </a:r>
          </a:p>
        </p:txBody>
      </p:sp>
      <p:cxnSp>
        <p:nvCxnSpPr>
          <p:cNvPr id="8" name="Straight Arrow Connector 7">
            <a:extLst>
              <a:ext uri="{FF2B5EF4-FFF2-40B4-BE49-F238E27FC236}">
                <a16:creationId xmlns:a16="http://schemas.microsoft.com/office/drawing/2014/main" id="{38878C83-9B09-4B9B-A5B9-1BD26542B09C}"/>
              </a:ext>
            </a:extLst>
          </p:cNvPr>
          <p:cNvCxnSpPr>
            <a:cxnSpLocks/>
          </p:cNvCxnSpPr>
          <p:nvPr/>
        </p:nvCxnSpPr>
        <p:spPr>
          <a:xfrm flipH="1">
            <a:off x="4800600" y="1713131"/>
            <a:ext cx="381000" cy="1018401"/>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3F8262BF-2D46-4944-AAD6-B42D5D6A4DF5}"/>
              </a:ext>
            </a:extLst>
          </p:cNvPr>
          <p:cNvCxnSpPr/>
          <p:nvPr/>
        </p:nvCxnSpPr>
        <p:spPr>
          <a:xfrm flipV="1">
            <a:off x="2011042" y="4343400"/>
            <a:ext cx="1341758" cy="304800"/>
          </a:xfrm>
          <a:prstGeom prst="straightConnector1">
            <a:avLst/>
          </a:prstGeom>
          <a:ln w="41275">
            <a:solidFill>
              <a:schemeClr val="tx2">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893299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53F49F-A8A1-4E51-AD79-4A7AFEA21B54}"/>
              </a:ext>
            </a:extLst>
          </p:cNvPr>
          <p:cNvSpPr>
            <a:spLocks noGrp="1"/>
          </p:cNvSpPr>
          <p:nvPr>
            <p:ph type="title"/>
          </p:nvPr>
        </p:nvSpPr>
        <p:spPr>
          <a:xfrm>
            <a:off x="6172200" y="29308"/>
            <a:ext cx="2971800" cy="6126162"/>
          </a:xfrm>
        </p:spPr>
        <p:txBody>
          <a:bodyPr/>
          <a:lstStyle/>
          <a:p>
            <a:r>
              <a:rPr lang="en-US" dirty="0"/>
              <a:t>Where are Prairie Chickens </a:t>
            </a:r>
            <a:br>
              <a:rPr lang="en-US" dirty="0"/>
            </a:br>
            <a:r>
              <a:rPr lang="en-US" dirty="0"/>
              <a:t>most abundant?</a:t>
            </a:r>
          </a:p>
        </p:txBody>
      </p:sp>
      <p:pic>
        <p:nvPicPr>
          <p:cNvPr id="7" name="Picture 6" descr="A close up of a map&#10;&#10;Description automatically generated">
            <a:extLst>
              <a:ext uri="{FF2B5EF4-FFF2-40B4-BE49-F238E27FC236}">
                <a16:creationId xmlns:a16="http://schemas.microsoft.com/office/drawing/2014/main" id="{940A3104-776B-4B88-8C8B-8AF803EFC143}"/>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4623" r="12761"/>
          <a:stretch/>
        </p:blipFill>
        <p:spPr>
          <a:xfrm>
            <a:off x="152400" y="11723"/>
            <a:ext cx="5943600" cy="6858000"/>
          </a:xfrm>
          <a:prstGeom prst="rect">
            <a:avLst/>
          </a:prstGeom>
        </p:spPr>
      </p:pic>
    </p:spTree>
    <p:extLst>
      <p:ext uri="{BB962C8B-B14F-4D97-AF65-F5344CB8AC3E}">
        <p14:creationId xmlns:p14="http://schemas.microsoft.com/office/powerpoint/2010/main" val="3836256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3555"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67000" y="2687638"/>
            <a:ext cx="6477000" cy="4170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6" name="Text Box 7"/>
          <p:cNvSpPr txBox="1">
            <a:spLocks noChangeArrowheads="1"/>
          </p:cNvSpPr>
          <p:nvPr/>
        </p:nvSpPr>
        <p:spPr bwMode="auto">
          <a:xfrm>
            <a:off x="2971800" y="6156325"/>
            <a:ext cx="3106738"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en-US" altLang="en-US" sz="2000"/>
              <a:t>Courtesy of Bob Hamilton</a:t>
            </a:r>
          </a:p>
          <a:p>
            <a:pPr>
              <a:spcBef>
                <a:spcPct val="0"/>
              </a:spcBef>
              <a:buFontTx/>
              <a:buNone/>
            </a:pPr>
            <a:r>
              <a:rPr lang="en-US" altLang="en-US" sz="2000"/>
              <a:t>Tallgrass Prairie Preserve</a:t>
            </a:r>
          </a:p>
        </p:txBody>
      </p:sp>
      <p:sp>
        <p:nvSpPr>
          <p:cNvPr id="23557" name="Text Box 8"/>
          <p:cNvSpPr txBox="1">
            <a:spLocks noChangeArrowheads="1"/>
          </p:cNvSpPr>
          <p:nvPr/>
        </p:nvSpPr>
        <p:spPr bwMode="auto">
          <a:xfrm>
            <a:off x="533400" y="0"/>
            <a:ext cx="865454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US" altLang="en-US" sz="3600" dirty="0">
                <a:solidFill>
                  <a:srgbClr val="FFFF00"/>
                </a:solidFill>
              </a:rPr>
              <a:t>History of Grazers and Fire in the Great Plains</a:t>
            </a:r>
          </a:p>
        </p:txBody>
      </p:sp>
      <p:pic>
        <p:nvPicPr>
          <p:cNvPr id="23558"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46331"/>
            <a:ext cx="5249863" cy="3481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DB9C8B-1056-4D9C-86FC-618E26999A06}"/>
              </a:ext>
            </a:extLst>
          </p:cNvPr>
          <p:cNvSpPr>
            <a:spLocks noGrp="1"/>
          </p:cNvSpPr>
          <p:nvPr>
            <p:ph type="title"/>
          </p:nvPr>
        </p:nvSpPr>
        <p:spPr/>
        <p:txBody>
          <a:bodyPr/>
          <a:lstStyle/>
          <a:p>
            <a:r>
              <a:rPr lang="en-US" dirty="0"/>
              <a:t>Prairie Chicken Conservation</a:t>
            </a:r>
          </a:p>
        </p:txBody>
      </p:sp>
      <p:sp>
        <p:nvSpPr>
          <p:cNvPr id="3" name="Content Placeholder 2">
            <a:extLst>
              <a:ext uri="{FF2B5EF4-FFF2-40B4-BE49-F238E27FC236}">
                <a16:creationId xmlns:a16="http://schemas.microsoft.com/office/drawing/2014/main" id="{D64DD86C-4CB5-4155-AEFA-5F79998AB922}"/>
              </a:ext>
            </a:extLst>
          </p:cNvPr>
          <p:cNvSpPr>
            <a:spLocks noGrp="1"/>
          </p:cNvSpPr>
          <p:nvPr>
            <p:ph idx="1"/>
          </p:nvPr>
        </p:nvSpPr>
        <p:spPr/>
        <p:txBody>
          <a:bodyPr/>
          <a:lstStyle/>
          <a:p>
            <a:r>
              <a:rPr lang="en-US" dirty="0"/>
              <a:t>Large ranches managed for livestock production (cattle or sheep) provide the vast majority of the existing habitat for prairie chickens today </a:t>
            </a:r>
          </a:p>
        </p:txBody>
      </p:sp>
    </p:spTree>
    <p:extLst>
      <p:ext uri="{BB962C8B-B14F-4D97-AF65-F5344CB8AC3E}">
        <p14:creationId xmlns:p14="http://schemas.microsoft.com/office/powerpoint/2010/main" val="195904194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TotalTime>
  <Words>293</Words>
  <Application>Microsoft Office PowerPoint</Application>
  <PresentationFormat>On-screen Show (4:3)</PresentationFormat>
  <Paragraphs>42</Paragraphs>
  <Slides>22</Slides>
  <Notes>6</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22</vt:i4>
      </vt:variant>
    </vt:vector>
  </HeadingPairs>
  <TitlesOfParts>
    <vt:vector size="25" baseType="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Where are Prairie Chickens  most abundant?</vt:lpstr>
      <vt:lpstr>PowerPoint Presentation</vt:lpstr>
      <vt:lpstr>Prairie Chicken Conservation</vt:lpstr>
      <vt:lpstr>PowerPoint Presentation</vt:lpstr>
      <vt:lpstr>PowerPoint Presentation</vt:lpstr>
      <vt:lpst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Augustine, David - ARS</dc:creator>
  <cp:lastModifiedBy>Augustine, David - ARS</cp:lastModifiedBy>
  <cp:revision>3</cp:revision>
  <dcterms:created xsi:type="dcterms:W3CDTF">2020-07-15T13:41:53Z</dcterms:created>
  <dcterms:modified xsi:type="dcterms:W3CDTF">2020-07-15T13:51:27Z</dcterms:modified>
</cp:coreProperties>
</file>