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3"/>
  </p:notesMasterIdLst>
  <p:sldIdLst>
    <p:sldId id="256" r:id="rId2"/>
    <p:sldId id="266" r:id="rId3"/>
    <p:sldId id="258" r:id="rId4"/>
    <p:sldId id="261" r:id="rId5"/>
    <p:sldId id="268" r:id="rId6"/>
    <p:sldId id="259" r:id="rId7"/>
    <p:sldId id="262" r:id="rId8"/>
    <p:sldId id="291" r:id="rId9"/>
    <p:sldId id="282" r:id="rId10"/>
    <p:sldId id="263" r:id="rId11"/>
    <p:sldId id="269" r:id="rId12"/>
    <p:sldId id="779" r:id="rId13"/>
    <p:sldId id="780" r:id="rId14"/>
    <p:sldId id="781" r:id="rId15"/>
    <p:sldId id="777" r:id="rId16"/>
    <p:sldId id="264" r:id="rId17"/>
    <p:sldId id="528" r:id="rId18"/>
    <p:sldId id="775" r:id="rId19"/>
    <p:sldId id="776" r:id="rId20"/>
    <p:sldId id="265" r:id="rId21"/>
    <p:sldId id="77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5"/>
    <p:restoredTop sz="93632"/>
  </p:normalViewPr>
  <p:slideViewPr>
    <p:cSldViewPr snapToGrid="0" snapToObjects="1">
      <p:cViewPr>
        <p:scale>
          <a:sx n="102" d="100"/>
          <a:sy n="102" d="100"/>
        </p:scale>
        <p:origin x="712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6FD31-C2AE-5540-BDDF-C5E6CDCF529A}" type="datetimeFigureOut">
              <a:rPr lang="en-US" smtClean="0"/>
              <a:t>7/19/20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1396B-72E8-BB43-8885-23A11C64B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71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8F3E653-89E5-DE45-B6D4-A93D04D2801F}" type="slidenum">
              <a:rPr lang="en-US">
                <a:latin typeface="Arial" pitchFamily="30" charset="0"/>
              </a:rPr>
              <a:pPr/>
              <a:t>8</a:t>
            </a:fld>
            <a:endParaRPr lang="en-US">
              <a:latin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0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7/19/20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7/19/20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7/19/20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7/19/20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7/19/20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7/19/20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7/19/20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7/19/20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7/19/20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7/19/20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7/19/20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7/19/20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bcec.org" TargetMode="External"/><Relationship Id="rId2" Type="http://schemas.openxmlformats.org/officeDocument/2006/relationships/hyperlink" Target="http://beef.unl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BEEF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2709D-7624-9044-9B98-F4C8E8D09E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cattle breeds and selection basics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3771B2-AD2F-8B40-879B-6224098D19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Matt Spangler, PhD</a:t>
            </a:r>
          </a:p>
          <a:p>
            <a:r>
              <a:rPr lang="en-US" dirty="0"/>
              <a:t>University of Nebraska-Lincoln</a:t>
            </a:r>
          </a:p>
        </p:txBody>
      </p:sp>
    </p:spTree>
    <p:extLst>
      <p:ext uri="{BB962C8B-B14F-4D97-AF65-F5344CB8AC3E}">
        <p14:creationId xmlns:p14="http://schemas.microsoft.com/office/powerpoint/2010/main" val="2335267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F06F9-68F0-D146-88C0-C231913D9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90BBF-2503-2F44-88A7-0063F460F2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Traits that are under artificial selection vary by cattle type and breed.</a:t>
            </a:r>
          </a:p>
          <a:p>
            <a:r>
              <a:rPr lang="en-US" dirty="0"/>
              <a:t>The choice of what traits are selected for depend on the breeding objectives of the producer</a:t>
            </a:r>
          </a:p>
          <a:p>
            <a:pPr lvl="1"/>
            <a:r>
              <a:rPr lang="en-US" dirty="0"/>
              <a:t>Production environment</a:t>
            </a:r>
          </a:p>
          <a:p>
            <a:pPr lvl="1"/>
            <a:r>
              <a:rPr lang="en-US" dirty="0"/>
              <a:t>Marketing objectives</a:t>
            </a:r>
          </a:p>
        </p:txBody>
      </p:sp>
    </p:spTree>
    <p:extLst>
      <p:ext uri="{BB962C8B-B14F-4D97-AF65-F5344CB8AC3E}">
        <p14:creationId xmlns:p14="http://schemas.microsoft.com/office/powerpoint/2010/main" val="1943416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B58B4-586A-0241-A8C1-2CA5906DC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EC808-ADD7-D14C-88C7-0F1FA9BB3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Dairy</a:t>
            </a:r>
          </a:p>
          <a:p>
            <a:pPr lvl="1"/>
            <a:r>
              <a:rPr lang="en-US" dirty="0"/>
              <a:t>Milk yield</a:t>
            </a:r>
          </a:p>
          <a:p>
            <a:pPr lvl="1"/>
            <a:r>
              <a:rPr lang="en-US" dirty="0"/>
              <a:t>Health</a:t>
            </a:r>
          </a:p>
          <a:p>
            <a:pPr lvl="1"/>
            <a:r>
              <a:rPr lang="en-US" dirty="0"/>
              <a:t>Milk components</a:t>
            </a:r>
          </a:p>
          <a:p>
            <a:pPr lvl="1"/>
            <a:r>
              <a:rPr lang="en-US" dirty="0"/>
              <a:t>Fertility</a:t>
            </a:r>
          </a:p>
          <a:p>
            <a:r>
              <a:rPr lang="en-US" dirty="0"/>
              <a:t>Beef</a:t>
            </a:r>
          </a:p>
          <a:p>
            <a:pPr lvl="1"/>
            <a:r>
              <a:rPr lang="en-US" dirty="0"/>
              <a:t>Sale weight</a:t>
            </a:r>
          </a:p>
          <a:p>
            <a:pPr lvl="1"/>
            <a:r>
              <a:rPr lang="en-US" dirty="0"/>
              <a:t>Marbling</a:t>
            </a:r>
          </a:p>
          <a:p>
            <a:pPr lvl="2"/>
            <a:r>
              <a:rPr lang="en-US" dirty="0"/>
              <a:t>Ultrasound IMF</a:t>
            </a:r>
          </a:p>
          <a:p>
            <a:pPr lvl="1"/>
            <a:r>
              <a:rPr lang="en-US" dirty="0"/>
              <a:t>Fertility</a:t>
            </a:r>
          </a:p>
          <a:p>
            <a:pPr lvl="1"/>
            <a:endParaRPr lang="en-US" dirty="0"/>
          </a:p>
        </p:txBody>
      </p:sp>
      <p:pic>
        <p:nvPicPr>
          <p:cNvPr id="4" name="Picture 3" descr="I:\staff\Jodi\Training00\landmarks\alk pfat.bmp">
            <a:extLst>
              <a:ext uri="{FF2B5EF4-FFF2-40B4-BE49-F238E27FC236}">
                <a16:creationId xmlns:a16="http://schemas.microsoft.com/office/drawing/2014/main" id="{F3C321E7-FBFE-474A-BF63-819459DFB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40161" y="3169085"/>
            <a:ext cx="3190064" cy="24741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2797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DF9FD-3001-6E43-9244-5D479788B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Reproductive traits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24A837-7CE6-AC40-BD9A-1E5D1B9F16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366" y="1562524"/>
            <a:ext cx="5765800" cy="4762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BF4CE16-93BA-8948-B1C9-CD5B592896F3}"/>
              </a:ext>
            </a:extLst>
          </p:cNvPr>
          <p:cNvSpPr/>
          <p:nvPr/>
        </p:nvSpPr>
        <p:spPr>
          <a:xfrm>
            <a:off x="254695" y="6325024"/>
            <a:ext cx="66220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guidelines.beefimprovement.org</a:t>
            </a:r>
            <a:r>
              <a:rPr lang="en-US" dirty="0"/>
              <a:t>/</a:t>
            </a:r>
            <a:r>
              <a:rPr lang="en-US" dirty="0" err="1"/>
              <a:t>index.php</a:t>
            </a:r>
            <a:r>
              <a:rPr lang="en-US" dirty="0"/>
              <a:t>/Traits</a:t>
            </a:r>
          </a:p>
        </p:txBody>
      </p:sp>
    </p:spTree>
    <p:extLst>
      <p:ext uri="{BB962C8B-B14F-4D97-AF65-F5344CB8AC3E}">
        <p14:creationId xmlns:p14="http://schemas.microsoft.com/office/powerpoint/2010/main" val="854511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FE5B8-FE63-CD49-8F7C-E7D20506C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and management traits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C587B6-BED1-CB46-9ACB-E74F96BE72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8" y="1600200"/>
            <a:ext cx="5753100" cy="5257800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6A408E31-0877-B448-9918-EABF0DB028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048" y="2686572"/>
            <a:ext cx="57150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39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CBA9C-5A53-D342-84E0-005CFD747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and carcass traits 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5D5D7587-F8BE-F641-A63D-8A584BFA3A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645" y="1890913"/>
            <a:ext cx="4041759" cy="4967087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2CBACA71-14D6-874B-8CF6-1CE2BAA39B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205" y="1981242"/>
            <a:ext cx="3622241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338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639D4-0D37-424C-B33B-5C5531564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Simmental example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762E108-E4DE-D847-AF7C-4C0B100FC4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75" y="2125187"/>
            <a:ext cx="10058400" cy="4042726"/>
          </a:xfrm>
        </p:spPr>
      </p:pic>
    </p:spTree>
    <p:extLst>
      <p:ext uri="{BB962C8B-B14F-4D97-AF65-F5344CB8AC3E}">
        <p14:creationId xmlns:p14="http://schemas.microsoft.com/office/powerpoint/2010/main" val="3338882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59B19-E5BC-D04B-AF13-C391662A9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Progression of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BCF88-0464-0F49-8B1A-5AEA639AC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Visual appraisal </a:t>
            </a:r>
          </a:p>
          <a:p>
            <a:r>
              <a:rPr lang="en-US" dirty="0"/>
              <a:t>Actual phenotypes</a:t>
            </a:r>
          </a:p>
          <a:p>
            <a:r>
              <a:rPr lang="en-US" dirty="0"/>
              <a:t>Genetic predictions</a:t>
            </a:r>
          </a:p>
          <a:p>
            <a:pPr lvl="1"/>
            <a:r>
              <a:rPr lang="en-US" dirty="0"/>
              <a:t>EPD/PTA</a:t>
            </a:r>
          </a:p>
          <a:p>
            <a:pPr lvl="1"/>
            <a:r>
              <a:rPr lang="en-US" dirty="0"/>
              <a:t>Combines phenotypes and pedigree to derive predictions of genetic merit</a:t>
            </a:r>
          </a:p>
          <a:p>
            <a:r>
              <a:rPr lang="en-US" dirty="0"/>
              <a:t>Genomic predictions</a:t>
            </a:r>
          </a:p>
          <a:p>
            <a:pPr lvl="1"/>
            <a:r>
              <a:rPr lang="en-US" dirty="0"/>
              <a:t>Combines phenotypes, pedigree, and genomic information to derive predictions of genetic merit</a:t>
            </a:r>
          </a:p>
          <a:p>
            <a:pPr lvl="1"/>
            <a:r>
              <a:rPr lang="en-US" dirty="0"/>
              <a:t>Upwards of 50,000 Single Nucleotide Polymorphisms (SNP)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169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341AD97-4108-EF49-97F1-20F3A7C8D80A}"/>
              </a:ext>
            </a:extLst>
          </p:cNvPr>
          <p:cNvCxnSpPr>
            <a:cxnSpLocks/>
          </p:cNvCxnSpPr>
          <p:nvPr/>
        </p:nvCxnSpPr>
        <p:spPr>
          <a:xfrm>
            <a:off x="1581150" y="1371600"/>
            <a:ext cx="88582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D6F4965-D14B-B142-AF18-613E270BB1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430" t="29264" r="30355" b="62944"/>
          <a:stretch/>
        </p:blipFill>
        <p:spPr>
          <a:xfrm>
            <a:off x="3866408" y="2149965"/>
            <a:ext cx="4116782" cy="1058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A3CC7B-557A-9648-B6E4-E9DAEEF9C5E5}"/>
              </a:ext>
            </a:extLst>
          </p:cNvPr>
          <p:cNvSpPr txBox="1"/>
          <p:nvPr/>
        </p:nvSpPr>
        <p:spPr>
          <a:xfrm>
            <a:off x="2013858" y="1717849"/>
            <a:ext cx="7365670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/>
              <a:t>Best Linear Unbiased Prediction (BLUP) Animal Model</a:t>
            </a:r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270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Understanding Relationships Among Animals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133" y="1600200"/>
            <a:ext cx="3685735" cy="4876800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44C8B6-78D2-4430-8F0C-0622BF73B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795339"/>
                </a:solidFill>
              </a:rPr>
              <a:t>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E3869-3347-49E6-ABFD-FA8B1F43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21FD-A136-4BB1-AC04-1A1C4C37BD9E}" type="slidenum">
              <a:rPr lang="en-US" smtClean="0">
                <a:solidFill>
                  <a:srgbClr val="795339"/>
                </a:solidFill>
              </a:rPr>
              <a:pPr/>
              <a:t>18</a:t>
            </a:fld>
            <a:endParaRPr lang="en-US">
              <a:solidFill>
                <a:srgbClr val="7953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01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F177D-2E5F-BA42-95AB-F66291503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practice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12213-9E4B-AB44-BF00-CC3902B60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EPD for upwards of 20 traits are calculated weekly on upwards of 10+million animals</a:t>
            </a:r>
          </a:p>
          <a:p>
            <a:pPr lvl="1"/>
            <a:r>
              <a:rPr lang="en-US" dirty="0"/>
              <a:t>Some beef breeds have over 600,000 animals genotyped</a:t>
            </a:r>
          </a:p>
          <a:p>
            <a:pPr lvl="1"/>
            <a:r>
              <a:rPr lang="en-US" dirty="0"/>
              <a:t>Holstein has over 1 million animals genotyped</a:t>
            </a:r>
          </a:p>
        </p:txBody>
      </p:sp>
    </p:spTree>
    <p:extLst>
      <p:ext uri="{BB962C8B-B14F-4D97-AF65-F5344CB8AC3E}">
        <p14:creationId xmlns:p14="http://schemas.microsoft.com/office/powerpoint/2010/main" val="162434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FC805-E6DE-5248-9646-A5A6EFD9C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Domestication of cattle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A2CD5-4917-E64F-97CF-DD1750840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Sometime between 6,000 and 10,000 years ago.</a:t>
            </a:r>
          </a:p>
          <a:p>
            <a:pPr lvl="1"/>
            <a:r>
              <a:rPr lang="en-US" dirty="0"/>
              <a:t>After sheep, goats, pigs, and dogs</a:t>
            </a:r>
          </a:p>
          <a:p>
            <a:r>
              <a:rPr lang="en-US" dirty="0"/>
              <a:t>Aurochs were the single common ancestor.</a:t>
            </a:r>
          </a:p>
          <a:p>
            <a:r>
              <a:rPr lang="en-US" dirty="0"/>
              <a:t>Early domesticated cattle were multi-purpose.</a:t>
            </a:r>
          </a:p>
          <a:p>
            <a:pPr lvl="1"/>
            <a:r>
              <a:rPr lang="en-US" dirty="0"/>
              <a:t>Meat</a:t>
            </a:r>
          </a:p>
          <a:p>
            <a:pPr lvl="1"/>
            <a:r>
              <a:rPr lang="en-US" dirty="0"/>
              <a:t>Milk</a:t>
            </a:r>
          </a:p>
          <a:p>
            <a:pPr lvl="1"/>
            <a:r>
              <a:rPr lang="en-US" dirty="0"/>
              <a:t>Draft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806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0AC11-DA00-BF4B-90C5-12E30D371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Intersection of disciplines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49183-FDA5-9D48-89F1-DF9542B81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Animal Production </a:t>
            </a:r>
          </a:p>
          <a:p>
            <a:r>
              <a:rPr lang="en-US" dirty="0"/>
              <a:t>Biology</a:t>
            </a:r>
          </a:p>
          <a:p>
            <a:r>
              <a:rPr lang="en-US" dirty="0"/>
              <a:t>Statistics</a:t>
            </a:r>
          </a:p>
          <a:p>
            <a:r>
              <a:rPr lang="en-US" dirty="0"/>
              <a:t>Computer Science</a:t>
            </a:r>
          </a:p>
          <a:p>
            <a:r>
              <a:rPr lang="en-US" dirty="0"/>
              <a:t>Communication </a:t>
            </a:r>
          </a:p>
        </p:txBody>
      </p:sp>
    </p:spTree>
    <p:extLst>
      <p:ext uri="{BB962C8B-B14F-4D97-AF65-F5344CB8AC3E}">
        <p14:creationId xmlns:p14="http://schemas.microsoft.com/office/powerpoint/2010/main" val="34297268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E9EE0-C01E-3045-ADC0-9916F9136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resources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779B6-7F17-2B42-92C0-F69A4F9B6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http://beef.unl.edu</a:t>
            </a:r>
            <a:endParaRPr lang="en-US" dirty="0"/>
          </a:p>
          <a:p>
            <a:r>
              <a:rPr lang="en-US" dirty="0">
                <a:hlinkClick r:id="rId3"/>
              </a:rPr>
              <a:t>www.nbcec.org</a:t>
            </a:r>
            <a:endParaRPr lang="en-US" dirty="0"/>
          </a:p>
          <a:p>
            <a:r>
              <a:rPr lang="en-US" dirty="0">
                <a:hlinkClick r:id="rId4"/>
              </a:rPr>
              <a:t>www.eBEEF.org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493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57DF6-0744-514B-A8A4-EF9531369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Breed?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A92B1-57C4-1147-B715-0F3C37C18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‘breed’ is a man made classification.</a:t>
            </a:r>
          </a:p>
          <a:p>
            <a:r>
              <a:rPr lang="en-US" dirty="0"/>
              <a:t>Generally defined by origin and visual characteristics such as color pattern and horn/polled status.</a:t>
            </a:r>
          </a:p>
          <a:p>
            <a:r>
              <a:rPr lang="en-US" dirty="0"/>
              <a:t>More recently defined by breed association by-laws.</a:t>
            </a:r>
          </a:p>
        </p:txBody>
      </p:sp>
    </p:spTree>
    <p:extLst>
      <p:ext uri="{BB962C8B-B14F-4D97-AF65-F5344CB8AC3E}">
        <p14:creationId xmlns:p14="http://schemas.microsoft.com/office/powerpoint/2010/main" val="3861190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CB8CC-1FD8-9A41-8E44-A7186F4F7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Breed types by origin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E9790-67ED-6741-B480-1E632A191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/>
              <a:t>bos</a:t>
            </a:r>
            <a:r>
              <a:rPr lang="en-US" i="1" dirty="0"/>
              <a:t> </a:t>
            </a:r>
            <a:r>
              <a:rPr lang="en-US" i="1" dirty="0" err="1"/>
              <a:t>taurus</a:t>
            </a:r>
            <a:r>
              <a:rPr lang="en-US" i="1" dirty="0"/>
              <a:t> </a:t>
            </a:r>
            <a:r>
              <a:rPr lang="en-US" dirty="0"/>
              <a:t>and  </a:t>
            </a:r>
            <a:r>
              <a:rPr lang="en-US" i="1" dirty="0" err="1"/>
              <a:t>bos</a:t>
            </a:r>
            <a:r>
              <a:rPr lang="en-US" i="1" dirty="0"/>
              <a:t> indicus </a:t>
            </a:r>
            <a:r>
              <a:rPr lang="en-US" dirty="0"/>
              <a:t>(Zebu)</a:t>
            </a:r>
          </a:p>
          <a:p>
            <a:r>
              <a:rPr lang="en-US" dirty="0"/>
              <a:t>Taurine breeds</a:t>
            </a:r>
          </a:p>
          <a:p>
            <a:pPr lvl="1"/>
            <a:r>
              <a:rPr lang="en-US" dirty="0"/>
              <a:t>British</a:t>
            </a:r>
          </a:p>
          <a:p>
            <a:pPr lvl="1"/>
            <a:r>
              <a:rPr lang="en-US" dirty="0"/>
              <a:t>Continental 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AB2C88-869F-E743-A092-69D00237C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220" y="1675335"/>
            <a:ext cx="2840277" cy="29917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735ECA-B1F6-684D-AD75-47BC2CFA0E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219" y="5067170"/>
            <a:ext cx="2162829" cy="13179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493521-BB63-304A-89DC-41365225F9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62" y="3850907"/>
            <a:ext cx="1905000" cy="1333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59644C-95D6-3E46-8EF8-0B3647C457B4}"/>
              </a:ext>
            </a:extLst>
          </p:cNvPr>
          <p:cNvSpPr txBox="1"/>
          <p:nvPr/>
        </p:nvSpPr>
        <p:spPr>
          <a:xfrm>
            <a:off x="5267025" y="6435432"/>
            <a:ext cx="603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afs.okstate.edu</a:t>
            </a:r>
            <a:r>
              <a:rPr lang="en-US" dirty="0"/>
              <a:t>/breeds/region/</a:t>
            </a:r>
            <a:r>
              <a:rPr lang="en-US" dirty="0" err="1"/>
              <a:t>index.html</a:t>
            </a:r>
            <a:r>
              <a:rPr lang="en-US" dirty="0"/>
              <a:t>/cattle</a:t>
            </a:r>
          </a:p>
        </p:txBody>
      </p:sp>
    </p:spTree>
    <p:extLst>
      <p:ext uri="{BB962C8B-B14F-4D97-AF65-F5344CB8AC3E}">
        <p14:creationId xmlns:p14="http://schemas.microsoft.com/office/powerpoint/2010/main" val="3248794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D4699-299D-2547-826F-0B45E507D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Breed types by primary purpose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C3F98-A2C1-BD4D-868E-4851D4BC7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Beef</a:t>
            </a:r>
          </a:p>
          <a:p>
            <a:r>
              <a:rPr lang="en-US" dirty="0"/>
              <a:t>Dairy</a:t>
            </a:r>
          </a:p>
          <a:p>
            <a:r>
              <a:rPr lang="en-US" dirty="0"/>
              <a:t>Duel purpose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E1C0B3-1D5C-8741-9C86-6E2642087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019" y="3948649"/>
            <a:ext cx="2951616" cy="22235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C5A2E3-A955-7C4B-A215-C726EDC71B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838" y="1789649"/>
            <a:ext cx="3657600" cy="2159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10BBA7-ECF2-244E-BF26-9263B2B54F29}"/>
              </a:ext>
            </a:extLst>
          </p:cNvPr>
          <p:cNvSpPr txBox="1"/>
          <p:nvPr/>
        </p:nvSpPr>
        <p:spPr>
          <a:xfrm>
            <a:off x="5267025" y="6435432"/>
            <a:ext cx="603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afs.okstate.edu</a:t>
            </a:r>
            <a:r>
              <a:rPr lang="en-US" dirty="0"/>
              <a:t>/breeds/region/</a:t>
            </a:r>
            <a:r>
              <a:rPr lang="en-US" dirty="0" err="1"/>
              <a:t>index.html</a:t>
            </a:r>
            <a:r>
              <a:rPr lang="en-US" dirty="0"/>
              <a:t>/cattle</a:t>
            </a:r>
          </a:p>
        </p:txBody>
      </p:sp>
    </p:spTree>
    <p:extLst>
      <p:ext uri="{BB962C8B-B14F-4D97-AF65-F5344CB8AC3E}">
        <p14:creationId xmlns:p14="http://schemas.microsoft.com/office/powerpoint/2010/main" val="915626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4AAB7-5273-8840-96AB-E4CB47037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06BAF-6A72-1142-8F3D-6580CE9D8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Natural</a:t>
            </a:r>
          </a:p>
          <a:p>
            <a:pPr lvl="1"/>
            <a:r>
              <a:rPr lang="en-US" dirty="0"/>
              <a:t>Process where animals that are better suited to their environment thrive and produce more offspring. </a:t>
            </a:r>
          </a:p>
          <a:p>
            <a:pPr lvl="1"/>
            <a:r>
              <a:rPr lang="en-US" dirty="0"/>
              <a:t>Genetic changes overtime are due to changes in phenotypes related to fitness.</a:t>
            </a:r>
          </a:p>
          <a:p>
            <a:r>
              <a:rPr lang="en-US" dirty="0"/>
              <a:t>Artificial </a:t>
            </a:r>
          </a:p>
          <a:p>
            <a:pPr lvl="1"/>
            <a:r>
              <a:rPr lang="en-US" dirty="0"/>
              <a:t>Selective breeding.</a:t>
            </a:r>
          </a:p>
          <a:p>
            <a:pPr lvl="1"/>
            <a:r>
              <a:rPr lang="en-US" dirty="0"/>
              <a:t>Humans determine what phenotypes/genotypes are more desirable.  </a:t>
            </a:r>
          </a:p>
        </p:txBody>
      </p:sp>
    </p:spTree>
    <p:extLst>
      <p:ext uri="{BB962C8B-B14F-4D97-AF65-F5344CB8AC3E}">
        <p14:creationId xmlns:p14="http://schemas.microsoft.com/office/powerpoint/2010/main" val="1732825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39090-6C02-C746-A937-8C3DA021C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artificial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8A8FA-8127-A64B-BA1A-33FC689821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Measurable</a:t>
            </a:r>
          </a:p>
          <a:p>
            <a:pPr lvl="1"/>
            <a:r>
              <a:rPr lang="en-US" dirty="0"/>
              <a:t>The trait, or phenotypic characteristic, must be quantifiable </a:t>
            </a:r>
          </a:p>
          <a:p>
            <a:pPr lvl="1"/>
            <a:r>
              <a:rPr lang="en-US" dirty="0"/>
              <a:t>Differences between individuals must be quantified </a:t>
            </a:r>
          </a:p>
          <a:p>
            <a:r>
              <a:rPr lang="en-US" dirty="0"/>
              <a:t>Heritable</a:t>
            </a:r>
          </a:p>
          <a:p>
            <a:pPr lvl="1"/>
            <a:r>
              <a:rPr lang="en-US" dirty="0"/>
              <a:t>Heritability ranges between 0 and 1</a:t>
            </a:r>
          </a:p>
          <a:p>
            <a:pPr lvl="1"/>
            <a:r>
              <a:rPr lang="en-US" dirty="0"/>
              <a:t>Proportion of phenotypic variation due to (additive) genetic variation</a:t>
            </a:r>
          </a:p>
          <a:p>
            <a:pPr lvl="1"/>
            <a:r>
              <a:rPr lang="en-US" dirty="0"/>
              <a:t>As heritability increases, so does resemblance between relatives </a:t>
            </a:r>
          </a:p>
          <a:p>
            <a:pPr lvl="1"/>
            <a:r>
              <a:rPr lang="en-US" dirty="0"/>
              <a:t>As heritability increases, the time required to make genetic change decreases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889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1" charset="-128"/>
                <a:cs typeface="ＭＳ Ｐゴシック" pitchFamily="1" charset="-128"/>
              </a:rPr>
              <a:t>Examples of Sources of variation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n-US" sz="3200" dirty="0">
                <a:solidFill>
                  <a:srgbClr val="191919"/>
                </a:solidFill>
              </a:rPr>
              <a:t>Management (i.e. feed)</a:t>
            </a:r>
          </a:p>
          <a:p>
            <a:pPr lvl="1" eaLnBrk="1" hangingPunct="1"/>
            <a:r>
              <a:rPr lang="en-US" sz="3200" dirty="0">
                <a:solidFill>
                  <a:srgbClr val="191919"/>
                </a:solidFill>
              </a:rPr>
              <a:t>Age</a:t>
            </a:r>
          </a:p>
          <a:p>
            <a:pPr lvl="1" eaLnBrk="1" hangingPunct="1"/>
            <a:r>
              <a:rPr lang="en-US" sz="3200" dirty="0">
                <a:solidFill>
                  <a:srgbClr val="191919"/>
                </a:solidFill>
              </a:rPr>
              <a:t>Sex</a:t>
            </a:r>
          </a:p>
          <a:p>
            <a:pPr lvl="1" eaLnBrk="1" hangingPunct="1"/>
            <a:r>
              <a:rPr lang="en-US" sz="3200" dirty="0">
                <a:solidFill>
                  <a:srgbClr val="191919"/>
                </a:solidFill>
              </a:rPr>
              <a:t>Environment (i.e. climate)</a:t>
            </a:r>
          </a:p>
          <a:p>
            <a:pPr lvl="1" eaLnBrk="1" hangingPunct="1"/>
            <a:r>
              <a:rPr lang="en-US" sz="3200" dirty="0">
                <a:solidFill>
                  <a:srgbClr val="191919"/>
                </a:solidFill>
              </a:rPr>
              <a:t>Genetics</a:t>
            </a:r>
          </a:p>
          <a:p>
            <a:pPr marL="548640" lvl="2" indent="0">
              <a:buNone/>
            </a:pPr>
            <a:endParaRPr lang="en-US" sz="3000" dirty="0">
              <a:solidFill>
                <a:srgbClr val="191919"/>
              </a:solidFill>
            </a:endParaRP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fld id="{DF5590BE-0DD9-E841-A97A-9D2C5F676962}" type="slidenum">
              <a:rPr lang="en-US"/>
              <a:pPr/>
              <a:t>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6334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P=G+E</a:t>
            </a:r>
          </a:p>
          <a:p>
            <a:r>
              <a:rPr lang="en-US" dirty="0"/>
              <a:t>Phenotype = Mean + Breeding Value + Environment</a:t>
            </a:r>
          </a:p>
          <a:p>
            <a:endParaRPr lang="en-US" dirty="0"/>
          </a:p>
          <a:p>
            <a:r>
              <a:rPr lang="en-US" dirty="0"/>
              <a:t>600= 550 + 10 +40</a:t>
            </a:r>
          </a:p>
          <a:p>
            <a:r>
              <a:rPr lang="en-US" dirty="0"/>
              <a:t>600=550 + (-5) + 55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621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179</TotalTime>
  <Words>504</Words>
  <Application>Microsoft Macintosh PowerPoint</Application>
  <PresentationFormat>Widescreen</PresentationFormat>
  <Paragraphs>108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Calibri</vt:lpstr>
      <vt:lpstr>Rockwell</vt:lpstr>
      <vt:lpstr>Rockwell Condensed</vt:lpstr>
      <vt:lpstr>Rockwell Extra Bold</vt:lpstr>
      <vt:lpstr>Wingdings</vt:lpstr>
      <vt:lpstr>Wood Type</vt:lpstr>
      <vt:lpstr>cattle breeds and selection basics</vt:lpstr>
      <vt:lpstr>Domestication of cattle</vt:lpstr>
      <vt:lpstr>What is a Breed?</vt:lpstr>
      <vt:lpstr>Breed types by origin</vt:lpstr>
      <vt:lpstr>Breed types by primary purpose </vt:lpstr>
      <vt:lpstr>Selection</vt:lpstr>
      <vt:lpstr>Requirements for artificial selection</vt:lpstr>
      <vt:lpstr>Examples of Sources of variation </vt:lpstr>
      <vt:lpstr>Fundamentals</vt:lpstr>
      <vt:lpstr>Traits</vt:lpstr>
      <vt:lpstr>Examples</vt:lpstr>
      <vt:lpstr>Reproductive traits  </vt:lpstr>
      <vt:lpstr>Health and management traits </vt:lpstr>
      <vt:lpstr>Growth and carcass traits </vt:lpstr>
      <vt:lpstr>Simmental example</vt:lpstr>
      <vt:lpstr>Progression of tools</vt:lpstr>
      <vt:lpstr>PowerPoint Presentation</vt:lpstr>
      <vt:lpstr>Understanding Relationships Among Animals</vt:lpstr>
      <vt:lpstr>In practice </vt:lpstr>
      <vt:lpstr>Intersection of disciplines </vt:lpstr>
      <vt:lpstr>Additional resources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Spangler</dc:creator>
  <cp:lastModifiedBy>Matthew Spangler</cp:lastModifiedBy>
  <cp:revision>31</cp:revision>
  <dcterms:created xsi:type="dcterms:W3CDTF">2020-07-14T22:51:17Z</dcterms:created>
  <dcterms:modified xsi:type="dcterms:W3CDTF">2020-07-20T05:04:08Z</dcterms:modified>
</cp:coreProperties>
</file>